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70" r:id="rId1"/>
  </p:sldMasterIdLst>
  <p:notesMasterIdLst>
    <p:notesMasterId r:id="rId18"/>
  </p:notesMasterIdLst>
  <p:sldIdLst>
    <p:sldId id="256" r:id="rId2"/>
    <p:sldId id="267" r:id="rId3"/>
    <p:sldId id="268" r:id="rId4"/>
    <p:sldId id="269" r:id="rId5"/>
    <p:sldId id="270" r:id="rId6"/>
    <p:sldId id="271" r:id="rId7"/>
    <p:sldId id="273" r:id="rId8"/>
    <p:sldId id="274" r:id="rId9"/>
    <p:sldId id="275" r:id="rId10"/>
    <p:sldId id="276" r:id="rId11"/>
    <p:sldId id="282" r:id="rId12"/>
    <p:sldId id="278" r:id="rId13"/>
    <p:sldId id="280" r:id="rId14"/>
    <p:sldId id="279" r:id="rId15"/>
    <p:sldId id="283" r:id="rId16"/>
    <p:sldId id="281"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3B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59309C-9A66-4D8A-97CD-69A43979A04B}">
  <a:tblStyle styleId="{5659309C-9A66-4D8A-97CD-69A43979A04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892" autoAdjust="0"/>
  </p:normalViewPr>
  <p:slideViewPr>
    <p:cSldViewPr snapToGrid="0">
      <p:cViewPr varScale="1">
        <p:scale>
          <a:sx n="102" d="100"/>
          <a:sy n="102" d="100"/>
        </p:scale>
        <p:origin x="826"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41266003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fontAlgn="base"/>
            <a:r>
              <a:rPr lang="en-US" sz="1100" b="1" i="0" u="none" strike="noStrike" cap="none" dirty="0" smtClean="0">
                <a:solidFill>
                  <a:srgbClr val="000000"/>
                </a:solidFill>
                <a:effectLst/>
                <a:latin typeface="Arial"/>
                <a:ea typeface="Arial"/>
                <a:cs typeface="Arial"/>
                <a:sym typeface="Arial"/>
              </a:rPr>
              <a:t>Determine Data Mining Goals</a:t>
            </a:r>
            <a:endParaRPr lang="en-US" sz="1100" b="0" i="0" u="none" strike="noStrike" cap="none" dirty="0" smtClean="0">
              <a:solidFill>
                <a:srgbClr val="000000"/>
              </a:solidFill>
              <a:effectLst/>
              <a:latin typeface="Arial"/>
              <a:ea typeface="Arial"/>
              <a:cs typeface="Arial"/>
              <a:sym typeface="Arial"/>
            </a:endParaRPr>
          </a:p>
          <a:p>
            <a:pPr lvl="1" rtl="0" fontAlgn="base"/>
            <a:r>
              <a:rPr lang="en-US" sz="1100" b="0" i="1" u="none" strike="noStrike" cap="none" dirty="0" smtClean="0">
                <a:solidFill>
                  <a:srgbClr val="000000"/>
                </a:solidFill>
                <a:effectLst/>
                <a:latin typeface="Arial"/>
                <a:ea typeface="Arial"/>
                <a:cs typeface="Arial"/>
                <a:sym typeface="Arial"/>
              </a:rPr>
              <a:t>Data Mining Goals</a:t>
            </a:r>
            <a:endParaRPr lang="en-US" sz="1100" b="0" i="0" u="none" strike="noStrike" cap="none" dirty="0" smtClean="0">
              <a:solidFill>
                <a:srgbClr val="000000"/>
              </a:solidFill>
              <a:effectLst/>
              <a:latin typeface="Arial"/>
              <a:ea typeface="Arial"/>
              <a:cs typeface="Arial"/>
              <a:sym typeface="Arial"/>
            </a:endParaRPr>
          </a:p>
          <a:p>
            <a:pPr rtl="0"/>
            <a:r>
              <a:rPr lang="en-US" sz="1100" b="0" i="0" u="none" strike="noStrike" cap="none" dirty="0" smtClean="0">
                <a:solidFill>
                  <a:srgbClr val="000000"/>
                </a:solidFill>
                <a:effectLst/>
                <a:latin typeface="Arial"/>
                <a:ea typeface="Arial"/>
                <a:cs typeface="Arial"/>
                <a:sym typeface="Arial"/>
              </a:rPr>
              <a:t>As a movie production company, our business objective is to predict the profitability of a proposed movie, and ultimately selecting the movies to invest in that will maximize company’s profits. In order to reach the business goal we aim for, let us introduce “profitability ratio”, a measurable metric which objectively evaluates a given movie project:</a:t>
            </a:r>
            <a:endParaRPr lang="en-US" b="0" dirty="0" smtClean="0">
              <a:effectLst/>
            </a:endParaRPr>
          </a:p>
          <a:p>
            <a:pPr rtl="0"/>
            <a:r>
              <a:rPr lang="en-US" sz="1100" b="0" i="0" u="none" strike="noStrike" cap="none" dirty="0" smtClean="0">
                <a:solidFill>
                  <a:srgbClr val="000000"/>
                </a:solidFill>
                <a:effectLst/>
                <a:latin typeface="Arial"/>
                <a:ea typeface="Arial"/>
                <a:cs typeface="Arial"/>
                <a:sym typeface="Arial"/>
              </a:rPr>
              <a:t>Profitability Ratio = (Gross Revenue - Movie Budget) / Movie Budget</a:t>
            </a:r>
            <a:endParaRPr lang="en-US" b="0" dirty="0" smtClean="0">
              <a:effectLst/>
            </a:endParaRPr>
          </a:p>
          <a:p>
            <a:pPr rtl="0"/>
            <a:r>
              <a:rPr lang="en-US" sz="1100" b="0" i="0" u="none" strike="noStrike" cap="none" dirty="0" smtClean="0">
                <a:solidFill>
                  <a:srgbClr val="000000"/>
                </a:solidFill>
                <a:effectLst/>
                <a:latin typeface="Arial"/>
                <a:ea typeface="Arial"/>
                <a:cs typeface="Arial"/>
                <a:sym typeface="Arial"/>
              </a:rPr>
              <a:t>Therefore, our company’s data mining goal is to accurately predict the profitability ratio of a proposed movie project.</a:t>
            </a:r>
            <a:endParaRPr lang="en-US" b="0" dirty="0" smtClean="0">
              <a:effectLst/>
            </a:endParaRPr>
          </a:p>
          <a:p>
            <a:pPr lvl="1" rtl="0" fontAlgn="base"/>
            <a:r>
              <a:rPr lang="en-US" sz="1100" b="0" i="1" u="none" strike="noStrike" cap="none" dirty="0" smtClean="0">
                <a:solidFill>
                  <a:srgbClr val="000000"/>
                </a:solidFill>
                <a:effectLst/>
                <a:latin typeface="Arial"/>
                <a:ea typeface="Arial"/>
                <a:cs typeface="Arial"/>
                <a:sym typeface="Arial"/>
              </a:rPr>
              <a:t>Data Mining Success Criteria</a:t>
            </a:r>
            <a:endParaRPr lang="en-US" sz="1100" b="0" i="0" u="none" strike="noStrike" cap="none" dirty="0" smtClean="0">
              <a:solidFill>
                <a:srgbClr val="000000"/>
              </a:solidFill>
              <a:effectLst/>
              <a:latin typeface="Arial"/>
              <a:ea typeface="Arial"/>
              <a:cs typeface="Arial"/>
              <a:sym typeface="Arial"/>
            </a:endParaRPr>
          </a:p>
          <a:p>
            <a:pPr rtl="0"/>
            <a:r>
              <a:rPr lang="en-US" sz="1100" b="0" i="0" u="none" strike="noStrike" cap="none" dirty="0" smtClean="0">
                <a:solidFill>
                  <a:srgbClr val="000000"/>
                </a:solidFill>
                <a:effectLst/>
                <a:latin typeface="Arial"/>
                <a:ea typeface="Arial"/>
                <a:cs typeface="Arial"/>
                <a:sym typeface="Arial"/>
              </a:rPr>
              <a:t>Now that we have defined our Data Mining goal, we can consider two types of models with different success criterion for each model:</a:t>
            </a:r>
            <a:endParaRPr lang="en-US" b="0" dirty="0" smtClean="0">
              <a:effectLst/>
            </a:endParaRPr>
          </a:p>
          <a:p>
            <a:pPr rtl="0" fontAlgn="base"/>
            <a:r>
              <a:rPr lang="en-US" sz="1100" b="0" i="0" u="none" strike="noStrike" cap="none" dirty="0" smtClean="0">
                <a:solidFill>
                  <a:srgbClr val="000000"/>
                </a:solidFill>
                <a:effectLst/>
                <a:latin typeface="Arial"/>
                <a:ea typeface="Arial"/>
                <a:cs typeface="Arial"/>
                <a:sym typeface="Arial"/>
              </a:rPr>
              <a:t>Profitability Classification: According to our company’s investment strategy, we want to invest in projects that have at least 200% profitability ratio. Therefore, we build a classification model that predicts whether a movie exceeds the 200% threshold. This model is a binary classification model with two possible outputs: 1 and 0 (or True and False). As per our success criterion, we expect our model performs at least with;</a:t>
            </a:r>
          </a:p>
          <a:p>
            <a:pPr lvl="1" rtl="0" fontAlgn="base"/>
            <a:r>
              <a:rPr lang="en-US" sz="1100" b="0" i="0" u="none" strike="noStrike" cap="none" dirty="0" smtClean="0">
                <a:solidFill>
                  <a:srgbClr val="000000"/>
                </a:solidFill>
                <a:effectLst/>
                <a:latin typeface="Arial"/>
                <a:ea typeface="Arial"/>
                <a:cs typeface="Arial"/>
                <a:sym typeface="Arial"/>
              </a:rPr>
              <a:t>75% Accuracy</a:t>
            </a:r>
          </a:p>
          <a:p>
            <a:pPr lvl="1" rtl="0" fontAlgn="base"/>
            <a:r>
              <a:rPr lang="en-US" sz="1100" b="0" i="0" u="none" strike="noStrike" cap="none" dirty="0" smtClean="0">
                <a:solidFill>
                  <a:srgbClr val="000000"/>
                </a:solidFill>
                <a:effectLst/>
                <a:latin typeface="Arial"/>
                <a:ea typeface="Arial"/>
                <a:cs typeface="Arial"/>
                <a:sym typeface="Arial"/>
              </a:rPr>
              <a:t>40% F-1 Score</a:t>
            </a:r>
          </a:p>
          <a:p>
            <a:pPr rtl="0" fontAlgn="base"/>
            <a:r>
              <a:rPr lang="en-US" sz="1100" b="0" i="0" u="none" strike="noStrike" cap="none" dirty="0" smtClean="0">
                <a:solidFill>
                  <a:srgbClr val="000000"/>
                </a:solidFill>
                <a:effectLst/>
                <a:latin typeface="Arial"/>
                <a:ea typeface="Arial"/>
                <a:cs typeface="Arial"/>
                <a:sym typeface="Arial"/>
              </a:rPr>
              <a:t>Profitability Regression: When there is a situation where two or more movie projects are predicted to have at least 200% profitability ratio, we may still need to select only some of those potential projects as per our company’s investment budget. Therefore, we want to predict at which amount the project will make profit, and we will use our regression model to achieve this goal. Our success criteria for the regression model is Root Mean Square Error (RMSE). We expect the RMSE of the regression model to be lower than the sample’s standard deviation as the RMSE is in the same space as our target values, where target values are the profitability ratios of movies in our case. Indeed, we will consider other error metrics such as Mean Squared Error (MSE) and Sum of Squares (SSE) if we cannot decide based on RMSE.</a:t>
            </a:r>
            <a:endParaRPr lang="en-US" sz="1100" b="0"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2283339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41835785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2030986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42404935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9343303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tr-TR"/>
          </a:p>
        </p:txBody>
      </p:sp>
    </p:spTree>
    <p:extLst>
      <p:ext uri="{BB962C8B-B14F-4D97-AF65-F5344CB8AC3E}">
        <p14:creationId xmlns:p14="http://schemas.microsoft.com/office/powerpoint/2010/main" val="6363578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a:p>
        </p:txBody>
      </p:sp>
    </p:spTree>
    <p:extLst>
      <p:ext uri="{BB962C8B-B14F-4D97-AF65-F5344CB8AC3E}">
        <p14:creationId xmlns:p14="http://schemas.microsoft.com/office/powerpoint/2010/main" val="2988888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Tree>
    <p:extLst>
      <p:ext uri="{BB962C8B-B14F-4D97-AF65-F5344CB8AC3E}">
        <p14:creationId xmlns:p14="http://schemas.microsoft.com/office/powerpoint/2010/main" val="3211781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smtClean="0">
                <a:solidFill>
                  <a:srgbClr val="2D3B45"/>
                </a:solidFill>
              </a:rPr>
              <a:t>As a movie production company, </a:t>
            </a:r>
            <a:r>
              <a:rPr lang="en-US" sz="1100" dirty="0" err="1" smtClean="0">
                <a:solidFill>
                  <a:srgbClr val="2D3B45"/>
                </a:solidFill>
              </a:rPr>
              <a:t>MovieWorks</a:t>
            </a:r>
            <a:r>
              <a:rPr lang="en-US" sz="1100" dirty="0" smtClean="0">
                <a:solidFill>
                  <a:srgbClr val="2D3B45"/>
                </a:solidFill>
              </a:rPr>
              <a:t>, our core business is to make investments on movie projects. Since </a:t>
            </a:r>
            <a:r>
              <a:rPr lang="en-US" sz="1100" dirty="0" err="1" smtClean="0">
                <a:solidFill>
                  <a:srgbClr val="2D3B45"/>
                </a:solidFill>
              </a:rPr>
              <a:t>MovieWorks</a:t>
            </a:r>
            <a:r>
              <a:rPr lang="en-US" sz="1100" dirty="0" smtClean="0">
                <a:solidFill>
                  <a:srgbClr val="2D3B45"/>
                </a:solidFill>
              </a:rPr>
              <a:t> is founded in 2020, we are low on budget but we still want to achieve our goal of growing at least a hundred percent a year.</a:t>
            </a:r>
            <a:r>
              <a:rPr lang="en-US" sz="1100" baseline="0" dirty="0" smtClean="0">
                <a:solidFill>
                  <a:srgbClr val="2D3B45"/>
                </a:solidFill>
              </a:rPr>
              <a:t> </a:t>
            </a:r>
            <a:r>
              <a:rPr lang="en-US" sz="1100" dirty="0" smtClean="0">
                <a:solidFill>
                  <a:srgbClr val="2D3B45"/>
                </a:solidFill>
              </a:rPr>
              <a:t>The analytics team of the company, </a:t>
            </a:r>
            <a:r>
              <a:rPr lang="en-US" sz="1100" dirty="0" err="1" smtClean="0">
                <a:solidFill>
                  <a:srgbClr val="2D3B45"/>
                </a:solidFill>
              </a:rPr>
              <a:t>Jaymish</a:t>
            </a:r>
            <a:r>
              <a:rPr lang="en-US" sz="1100" dirty="0" smtClean="0">
                <a:solidFill>
                  <a:srgbClr val="2D3B45"/>
                </a:solidFill>
              </a:rPr>
              <a:t> P., Jason S., </a:t>
            </a:r>
            <a:r>
              <a:rPr lang="en-US" sz="1100" dirty="0" err="1" smtClean="0">
                <a:solidFill>
                  <a:srgbClr val="2D3B45"/>
                </a:solidFill>
              </a:rPr>
              <a:t>Bibinur</a:t>
            </a:r>
            <a:r>
              <a:rPr lang="en-US" sz="1100" dirty="0" smtClean="0">
                <a:solidFill>
                  <a:srgbClr val="2D3B45"/>
                </a:solidFill>
              </a:rPr>
              <a:t> Z., Darius H. and Oguzhan A., proposes a project aiming to predict the profitability ratio of upcoming movie projects using historical data.</a:t>
            </a:r>
            <a:endParaRPr lang="en-US" dirty="0" smtClean="0"/>
          </a:p>
          <a:p>
            <a:pPr marL="158750" indent="0">
              <a:buNone/>
            </a:pPr>
            <a:endParaRPr lang="tr-TR" dirty="0" smtClean="0"/>
          </a:p>
          <a:p>
            <a:pPr marL="120650" lvl="0" indent="0" algn="l" rtl="0">
              <a:spcBef>
                <a:spcPts val="0"/>
              </a:spcBef>
              <a:spcAft>
                <a:spcPts val="0"/>
              </a:spcAft>
              <a:buClr>
                <a:srgbClr val="2D3B45"/>
              </a:buClr>
              <a:buSzPts val="1700"/>
              <a:buNone/>
            </a:pPr>
            <a:r>
              <a:rPr lang="en-US" sz="1100" dirty="0" err="1" smtClean="0">
                <a:solidFill>
                  <a:srgbClr val="2D3B45"/>
                </a:solidFill>
              </a:rPr>
              <a:t>MovieWork’s</a:t>
            </a:r>
            <a:r>
              <a:rPr lang="en-US" sz="1100" dirty="0" smtClean="0">
                <a:solidFill>
                  <a:srgbClr val="2D3B45"/>
                </a:solidFill>
              </a:rPr>
              <a:t> goal is to achieve profits by investing in a film. In order to achieve this it is necessary to invest in a movie that is going to make more money.</a:t>
            </a:r>
          </a:p>
          <a:p>
            <a:pPr marL="120650" lvl="0" indent="0" algn="l" rtl="0">
              <a:spcBef>
                <a:spcPts val="0"/>
              </a:spcBef>
              <a:spcAft>
                <a:spcPts val="0"/>
              </a:spcAft>
              <a:buClr>
                <a:srgbClr val="2D3B45"/>
              </a:buClr>
              <a:buSzPts val="1700"/>
              <a:buNone/>
            </a:pPr>
            <a:r>
              <a:rPr lang="en-US" sz="1100" dirty="0" smtClean="0">
                <a:solidFill>
                  <a:srgbClr val="2D3B45"/>
                </a:solidFill>
              </a:rPr>
              <a:t>In order to predict what movie will make more profit, data analysis of the past movies should be done.</a:t>
            </a:r>
          </a:p>
          <a:p>
            <a:pPr marL="120650" lvl="0" indent="0" algn="l" rtl="0">
              <a:spcBef>
                <a:spcPts val="0"/>
              </a:spcBef>
              <a:spcAft>
                <a:spcPts val="0"/>
              </a:spcAft>
              <a:buClr>
                <a:srgbClr val="2D3B45"/>
              </a:buClr>
              <a:buSzPts val="1700"/>
              <a:buNone/>
            </a:pPr>
            <a:r>
              <a:rPr lang="en-US" sz="1100" dirty="0" smtClean="0">
                <a:solidFill>
                  <a:srgbClr val="2D3B45"/>
                </a:solidFill>
              </a:rPr>
              <a:t>From the past data analysis can be done like what kind of movie is it, which actors are going to act, what is the cost of the movie, what kind of movies are highly watched, what movies get highest ratings, in what locations was the movie released, in which country which kind of movie is watched maximum, how much advertising and promotions are done for a movie etc.</a:t>
            </a:r>
          </a:p>
          <a:p>
            <a:pPr marL="120650" lvl="0" indent="0" algn="l" rtl="0">
              <a:spcBef>
                <a:spcPts val="0"/>
              </a:spcBef>
              <a:spcAft>
                <a:spcPts val="0"/>
              </a:spcAft>
              <a:buClr>
                <a:srgbClr val="2D3B45"/>
              </a:buClr>
              <a:buSzPts val="1700"/>
              <a:buNone/>
            </a:pPr>
            <a:r>
              <a:rPr lang="en-US" sz="1100" dirty="0" smtClean="0">
                <a:solidFill>
                  <a:srgbClr val="2D3B45"/>
                </a:solidFill>
              </a:rPr>
              <a:t>Analysis of all this data is done and accordingly, </a:t>
            </a:r>
            <a:r>
              <a:rPr lang="en-US" sz="1100" dirty="0" err="1" smtClean="0">
                <a:solidFill>
                  <a:srgbClr val="2D3B45"/>
                </a:solidFill>
              </a:rPr>
              <a:t>MovieWorks</a:t>
            </a:r>
            <a:r>
              <a:rPr lang="en-US" sz="1100" dirty="0" smtClean="0">
                <a:solidFill>
                  <a:srgbClr val="2D3B45"/>
                </a:solidFill>
              </a:rPr>
              <a:t> will invest its money in a movie.</a:t>
            </a:r>
            <a:endParaRPr lang="en-US" sz="1100" dirty="0" smtClean="0"/>
          </a:p>
          <a:p>
            <a:pPr marL="158750" indent="0">
              <a:buNone/>
            </a:pPr>
            <a:endParaRPr lang="tr-TR" dirty="0"/>
          </a:p>
        </p:txBody>
      </p:sp>
    </p:spTree>
    <p:extLst>
      <p:ext uri="{BB962C8B-B14F-4D97-AF65-F5344CB8AC3E}">
        <p14:creationId xmlns:p14="http://schemas.microsoft.com/office/powerpoint/2010/main" val="2233853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20650" lvl="0" indent="0" algn="l" rtl="0">
              <a:lnSpc>
                <a:spcPct val="115000"/>
              </a:lnSpc>
              <a:spcBef>
                <a:spcPts val="0"/>
              </a:spcBef>
              <a:spcAft>
                <a:spcPts val="0"/>
              </a:spcAft>
              <a:buClr>
                <a:srgbClr val="2D3B45"/>
              </a:buClr>
              <a:buSzPts val="1700"/>
              <a:buNone/>
            </a:pPr>
            <a:r>
              <a:rPr lang="en-US" sz="1100" dirty="0" smtClean="0">
                <a:solidFill>
                  <a:srgbClr val="2D3B45"/>
                </a:solidFill>
              </a:rPr>
              <a:t>As </a:t>
            </a:r>
            <a:r>
              <a:rPr lang="en-US" sz="1100" dirty="0" err="1" smtClean="0">
                <a:solidFill>
                  <a:srgbClr val="2D3B45"/>
                </a:solidFill>
              </a:rPr>
              <a:t>MovieWorks</a:t>
            </a:r>
            <a:r>
              <a:rPr lang="en-US" sz="1100" dirty="0" smtClean="0">
                <a:solidFill>
                  <a:srgbClr val="2D3B45"/>
                </a:solidFill>
              </a:rPr>
              <a:t>, our goal is to achieve at least 250% profitability ratio out of a project we invest in. </a:t>
            </a:r>
          </a:p>
          <a:p>
            <a:pPr marL="120650" lvl="0" indent="0" algn="l" rtl="0">
              <a:lnSpc>
                <a:spcPct val="115000"/>
              </a:lnSpc>
              <a:spcBef>
                <a:spcPts val="0"/>
              </a:spcBef>
              <a:spcAft>
                <a:spcPts val="0"/>
              </a:spcAft>
              <a:buClr>
                <a:srgbClr val="2D3B45"/>
              </a:buClr>
              <a:buSzPts val="1700"/>
              <a:buNone/>
            </a:pPr>
            <a:r>
              <a:rPr lang="en-US" sz="1100" dirty="0" smtClean="0">
                <a:solidFill>
                  <a:srgbClr val="2D3B45"/>
                </a:solidFill>
              </a:rPr>
              <a:t>We define the profitability ratio as follows:</a:t>
            </a:r>
          </a:p>
          <a:p>
            <a:pPr marL="120650" lvl="0" indent="0" algn="l" rtl="0">
              <a:lnSpc>
                <a:spcPct val="115000"/>
              </a:lnSpc>
              <a:spcBef>
                <a:spcPts val="0"/>
              </a:spcBef>
              <a:spcAft>
                <a:spcPts val="0"/>
              </a:spcAft>
              <a:buClr>
                <a:srgbClr val="2D3B45"/>
              </a:buClr>
              <a:buSzPts val="1700"/>
              <a:buNone/>
            </a:pPr>
            <a:r>
              <a:rPr lang="en-US" sz="1100" dirty="0" smtClean="0">
                <a:solidFill>
                  <a:srgbClr val="2D3B45"/>
                </a:solidFill>
              </a:rPr>
              <a:t>Profitability Ratio = (Gross Revenue - Budget) / Budget</a:t>
            </a:r>
          </a:p>
        </p:txBody>
      </p:sp>
    </p:spTree>
    <p:extLst>
      <p:ext uri="{BB962C8B-B14F-4D97-AF65-F5344CB8AC3E}">
        <p14:creationId xmlns:p14="http://schemas.microsoft.com/office/powerpoint/2010/main" val="3137530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r>
              <a:rPr lang="en-US" sz="1200" b="1" dirty="0" smtClean="0">
                <a:solidFill>
                  <a:srgbClr val="2D3B45"/>
                </a:solidFill>
              </a:rPr>
              <a:t>Assess Situation</a:t>
            </a:r>
            <a:endParaRPr lang="en-US" sz="1200" b="1" dirty="0" smtClean="0">
              <a:solidFill>
                <a:srgbClr val="E69138"/>
              </a:solidFill>
            </a:endParaRPr>
          </a:p>
          <a:p>
            <a:pPr marL="0" lvl="0" indent="0" algn="l" rtl="0">
              <a:lnSpc>
                <a:spcPct val="115000"/>
              </a:lnSpc>
              <a:spcBef>
                <a:spcPts val="1000"/>
              </a:spcBef>
              <a:spcAft>
                <a:spcPts val="0"/>
              </a:spcAft>
              <a:buClr>
                <a:schemeClr val="dk1"/>
              </a:buClr>
              <a:buSzPts val="1100"/>
              <a:buFont typeface="Arial"/>
              <a:buNone/>
            </a:pPr>
            <a:r>
              <a:rPr lang="en-US" sz="1200" i="1" dirty="0" smtClean="0">
                <a:solidFill>
                  <a:srgbClr val="2D3B45"/>
                </a:solidFill>
              </a:rPr>
              <a:t>Inventory of Resources </a:t>
            </a:r>
          </a:p>
          <a:p>
            <a:pPr marL="0" marR="279400" lvl="0" indent="0" algn="l" rtl="0">
              <a:lnSpc>
                <a:spcPct val="115000"/>
              </a:lnSpc>
              <a:spcBef>
                <a:spcPts val="2200"/>
              </a:spcBef>
              <a:spcAft>
                <a:spcPts val="0"/>
              </a:spcAft>
              <a:buClr>
                <a:schemeClr val="dk1"/>
              </a:buClr>
              <a:buSzPts val="1100"/>
              <a:buFont typeface="Arial"/>
              <a:buNone/>
            </a:pPr>
            <a:r>
              <a:rPr lang="en-US" sz="1200" dirty="0" smtClean="0">
                <a:solidFill>
                  <a:srgbClr val="2D3B45"/>
                </a:solidFill>
              </a:rPr>
              <a:t>Personnel</a:t>
            </a:r>
          </a:p>
          <a:p>
            <a:pPr marL="457200" marR="279400" lvl="0" indent="-304800" algn="l" rtl="0">
              <a:lnSpc>
                <a:spcPct val="115000"/>
              </a:lnSpc>
              <a:spcBef>
                <a:spcPts val="2200"/>
              </a:spcBef>
              <a:spcAft>
                <a:spcPts val="0"/>
              </a:spcAft>
              <a:buClr>
                <a:srgbClr val="2D3B45"/>
              </a:buClr>
              <a:buSzPts val="1200"/>
              <a:buChar char="●"/>
            </a:pPr>
            <a:r>
              <a:rPr lang="en-US" sz="1200" dirty="0" smtClean="0">
                <a:solidFill>
                  <a:srgbClr val="2D3B45"/>
                </a:solidFill>
              </a:rPr>
              <a:t>Code testers - code testers will test the coding project for bugs and report back their findings or suggestions.</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IT Professionals - implement security protocols, review statistics and efficiency of systems, install and update company software and hardware and report costs of replacements or update to hardware item</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Data Scientist - interpret large data sets and design experiments to solve problems with </a:t>
            </a:r>
            <a:r>
              <a:rPr lang="en-US" sz="1200" dirty="0" err="1" smtClean="0">
                <a:solidFill>
                  <a:srgbClr val="2D3B45"/>
                </a:solidFill>
              </a:rPr>
              <a:t>codeData</a:t>
            </a:r>
            <a:r>
              <a:rPr lang="en-US" sz="1200" dirty="0" smtClean="0">
                <a:solidFill>
                  <a:srgbClr val="2D3B45"/>
                </a:solidFill>
              </a:rPr>
              <a:t> Architect - design template structure for data.</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Data Analyst - use analytical and programming expertise to collect, analyze and interpret data sets. Usually records findings on data into a report, chart or visual type to later communicate to management.</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Data Engineer - assist the data architects in building the structure for the search and retrieval of data.</a:t>
            </a:r>
          </a:p>
          <a:p>
            <a:pPr marL="0" marR="279400" lvl="0" indent="0" algn="l" rtl="0">
              <a:lnSpc>
                <a:spcPct val="115000"/>
              </a:lnSpc>
              <a:spcBef>
                <a:spcPts val="2200"/>
              </a:spcBef>
              <a:spcAft>
                <a:spcPts val="0"/>
              </a:spcAft>
              <a:buClr>
                <a:schemeClr val="dk1"/>
              </a:buClr>
              <a:buSzPts val="1100"/>
              <a:buFont typeface="Arial"/>
              <a:buNone/>
            </a:pPr>
            <a:r>
              <a:rPr lang="en-US" sz="1200" dirty="0" smtClean="0">
                <a:solidFill>
                  <a:srgbClr val="2D3B45"/>
                </a:solidFill>
              </a:rPr>
              <a:t>Data</a:t>
            </a:r>
          </a:p>
          <a:p>
            <a:pPr marL="457200" marR="279400" lvl="0" indent="-304800" algn="l" rtl="0">
              <a:lnSpc>
                <a:spcPct val="115000"/>
              </a:lnSpc>
              <a:spcBef>
                <a:spcPts val="2200"/>
              </a:spcBef>
              <a:spcAft>
                <a:spcPts val="0"/>
              </a:spcAft>
              <a:buClr>
                <a:srgbClr val="2D3B45"/>
              </a:buClr>
              <a:buSzPts val="1200"/>
              <a:buChar char="●"/>
            </a:pPr>
            <a:r>
              <a:rPr lang="en-US" sz="1200" dirty="0" smtClean="0">
                <a:solidFill>
                  <a:srgbClr val="2D3B45"/>
                </a:solidFill>
              </a:rPr>
              <a:t>Types: txt, excel, csv, </a:t>
            </a:r>
            <a:r>
              <a:rPr lang="en-US" sz="1200" dirty="0" err="1" smtClean="0">
                <a:solidFill>
                  <a:srgbClr val="2D3B45"/>
                </a:solidFill>
              </a:rPr>
              <a:t>json</a:t>
            </a:r>
            <a:endParaRPr lang="en-US" sz="1200" dirty="0" smtClean="0">
              <a:solidFill>
                <a:srgbClr val="2D3B45"/>
              </a:solidFill>
            </a:endParaRP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Mining tools</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Python Language (Primary language)</a:t>
            </a:r>
          </a:p>
          <a:p>
            <a:pPr marL="1371600" marR="279400" lvl="2" indent="-304800" algn="l" rtl="0">
              <a:lnSpc>
                <a:spcPct val="115000"/>
              </a:lnSpc>
              <a:spcBef>
                <a:spcPts val="0"/>
              </a:spcBef>
              <a:spcAft>
                <a:spcPts val="0"/>
              </a:spcAft>
              <a:buClr>
                <a:srgbClr val="2D3B45"/>
              </a:buClr>
              <a:buSzPts val="1200"/>
              <a:buChar char="■"/>
            </a:pPr>
            <a:r>
              <a:rPr lang="en-US" sz="1200" dirty="0" smtClean="0">
                <a:solidFill>
                  <a:srgbClr val="2D3B45"/>
                </a:solidFill>
              </a:rPr>
              <a:t>Many useful libraries available for text processing and data mining. Ex: Pattern, Pandas</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R Language (Secondary language)</a:t>
            </a:r>
          </a:p>
          <a:p>
            <a:pPr marL="1371600" marR="279400" lvl="2" indent="-304800" algn="l" rtl="0">
              <a:lnSpc>
                <a:spcPct val="115000"/>
              </a:lnSpc>
              <a:spcBef>
                <a:spcPts val="0"/>
              </a:spcBef>
              <a:spcAft>
                <a:spcPts val="0"/>
              </a:spcAft>
              <a:buClr>
                <a:srgbClr val="2D3B45"/>
              </a:buClr>
              <a:buSzPts val="1200"/>
              <a:buChar char="■"/>
            </a:pPr>
            <a:r>
              <a:rPr lang="en-US" sz="1200" dirty="0" smtClean="0">
                <a:solidFill>
                  <a:srgbClr val="2D3B45"/>
                </a:solidFill>
              </a:rPr>
              <a:t>Useful for developing predictive models that utilize machine learning to find the occurrences of future events</a:t>
            </a:r>
          </a:p>
          <a:p>
            <a:pPr marL="1371600" marR="279400" lvl="2" indent="-304800" algn="l" rtl="0">
              <a:lnSpc>
                <a:spcPct val="115000"/>
              </a:lnSpc>
              <a:spcBef>
                <a:spcPts val="0"/>
              </a:spcBef>
              <a:spcAft>
                <a:spcPts val="0"/>
              </a:spcAft>
              <a:buClr>
                <a:srgbClr val="2D3B45"/>
              </a:buClr>
              <a:buSzPts val="1200"/>
              <a:buChar char="■"/>
            </a:pPr>
            <a:r>
              <a:rPr lang="en-US" sz="1200" dirty="0" smtClean="0">
                <a:solidFill>
                  <a:srgbClr val="2D3B45"/>
                </a:solidFill>
              </a:rPr>
              <a:t>Used by variety of companies including: Google, Bing, Firefox, Facebook, The New York Times </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Mining techniques</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Tracking patterns - learning to recognize patterns in your data set that happen at regular intervals.</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Association - related to tracking patterns but leans more towards dependent variables such as events or attributes that are correlated to each other.</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Regression - used to form a plan and model to help identify the probability of a variable or outcome based on other present variables.</a:t>
            </a:r>
          </a:p>
          <a:p>
            <a:pPr marL="914400" marR="279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Prediction - understanding and recognizing trends in a data set to create a chart of predictions that may occur in the future.</a:t>
            </a:r>
          </a:p>
          <a:p>
            <a:pPr marL="0" marR="279400" lvl="0" indent="0" algn="l" rtl="0">
              <a:lnSpc>
                <a:spcPct val="115000"/>
              </a:lnSpc>
              <a:spcBef>
                <a:spcPts val="2200"/>
              </a:spcBef>
              <a:spcAft>
                <a:spcPts val="0"/>
              </a:spcAft>
              <a:buClr>
                <a:schemeClr val="dk1"/>
              </a:buClr>
              <a:buSzPts val="1100"/>
              <a:buFont typeface="Arial"/>
              <a:buNone/>
            </a:pPr>
            <a:r>
              <a:rPr lang="en-US" sz="1200" dirty="0" smtClean="0">
                <a:solidFill>
                  <a:srgbClr val="2D3B45"/>
                </a:solidFill>
              </a:rPr>
              <a:t>Hardware resources</a:t>
            </a:r>
          </a:p>
          <a:p>
            <a:pPr marL="457200" marR="279400" lvl="0" indent="-304800" algn="l" rtl="0">
              <a:lnSpc>
                <a:spcPct val="115000"/>
              </a:lnSpc>
              <a:spcBef>
                <a:spcPts val="2200"/>
              </a:spcBef>
              <a:spcAft>
                <a:spcPts val="0"/>
              </a:spcAft>
              <a:buClr>
                <a:srgbClr val="2D3B45"/>
              </a:buClr>
              <a:buSzPts val="1200"/>
              <a:buChar char="●"/>
            </a:pPr>
            <a:r>
              <a:rPr lang="en-US" sz="1200" dirty="0" smtClean="0">
                <a:solidFill>
                  <a:srgbClr val="2D3B45"/>
                </a:solidFill>
              </a:rPr>
              <a:t>Base hardware: Desktop computers, laptops, monitors, varying connection cables, routers</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Hardware maintenance is usually done during off hours such as early morning or night when no one is using the devices to avoid interrupting employees working hours</a:t>
            </a:r>
          </a:p>
          <a:p>
            <a:pPr marL="457200" marR="279400" lvl="0" indent="-304800" algn="l" rtl="0">
              <a:lnSpc>
                <a:spcPct val="115000"/>
              </a:lnSpc>
              <a:spcBef>
                <a:spcPts val="0"/>
              </a:spcBef>
              <a:spcAft>
                <a:spcPts val="0"/>
              </a:spcAft>
              <a:buClr>
                <a:srgbClr val="2D3B45"/>
              </a:buClr>
              <a:buSzPts val="1200"/>
              <a:buChar char="●"/>
            </a:pPr>
            <a:r>
              <a:rPr lang="en-US" sz="1200" dirty="0" smtClean="0">
                <a:solidFill>
                  <a:srgbClr val="2D3B45"/>
                </a:solidFill>
              </a:rPr>
              <a:t>Data mining tool being the Python language is available to use on desktops and laptops running anything from Windows, Mac OS and </a:t>
            </a:r>
            <a:r>
              <a:rPr lang="en-US" sz="1200" dirty="0" err="1" smtClean="0">
                <a:solidFill>
                  <a:srgbClr val="2D3B45"/>
                </a:solidFill>
              </a:rPr>
              <a:t>linux</a:t>
            </a:r>
            <a:endParaRPr lang="en-US" dirty="0"/>
          </a:p>
        </p:txBody>
      </p:sp>
    </p:spTree>
    <p:extLst>
      <p:ext uri="{BB962C8B-B14F-4D97-AF65-F5344CB8AC3E}">
        <p14:creationId xmlns:p14="http://schemas.microsoft.com/office/powerpoint/2010/main" val="40971615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r>
              <a:rPr lang="en-US" sz="1200" i="1" dirty="0" smtClean="0">
                <a:solidFill>
                  <a:srgbClr val="2D3B45"/>
                </a:solidFill>
              </a:rPr>
              <a:t>Requirements </a:t>
            </a:r>
          </a:p>
          <a:p>
            <a:pPr marL="457200" lvl="0" indent="-304800" algn="l" rtl="0">
              <a:lnSpc>
                <a:spcPct val="115000"/>
              </a:lnSpc>
              <a:spcBef>
                <a:spcPts val="1000"/>
              </a:spcBef>
              <a:spcAft>
                <a:spcPts val="0"/>
              </a:spcAft>
              <a:buClr>
                <a:srgbClr val="2D3B45"/>
              </a:buClr>
              <a:buSzPts val="1200"/>
              <a:buChar char="●"/>
            </a:pPr>
            <a:r>
              <a:rPr lang="en-US" sz="1200" dirty="0" smtClean="0">
                <a:solidFill>
                  <a:srgbClr val="2D3B45"/>
                </a:solidFill>
              </a:rPr>
              <a:t>Target group: Film producers, film directors, film studios (Walt Disney Productions, Universal, Warner Bros, </a:t>
            </a:r>
            <a:r>
              <a:rPr lang="en-US" sz="1200" dirty="0" err="1" smtClean="0">
                <a:solidFill>
                  <a:srgbClr val="2D3B45"/>
                </a:solidFill>
              </a:rPr>
              <a:t>etc</a:t>
            </a:r>
            <a:r>
              <a:rPr lang="en-US" sz="1200" dirty="0" smtClean="0">
                <a:solidFill>
                  <a:srgbClr val="2D3B45"/>
                </a:solidFill>
              </a:rPr>
              <a:t>)</a:t>
            </a:r>
          </a:p>
          <a:p>
            <a:pPr marL="457200" lvl="0" indent="-304800" algn="l" rtl="0">
              <a:lnSpc>
                <a:spcPct val="115000"/>
              </a:lnSpc>
              <a:spcBef>
                <a:spcPts val="0"/>
              </a:spcBef>
              <a:spcAft>
                <a:spcPts val="0"/>
              </a:spcAft>
              <a:buClr>
                <a:srgbClr val="2D3B45"/>
              </a:buClr>
              <a:buSzPts val="1200"/>
              <a:buChar char="●"/>
            </a:pPr>
            <a:r>
              <a:rPr lang="en-US" sz="1200" dirty="0" smtClean="0">
                <a:solidFill>
                  <a:srgbClr val="2D3B45"/>
                </a:solidFill>
              </a:rPr>
              <a:t>Data should be unprotected and publicly available to avoid legal or privacy issues when accessing and manipulating </a:t>
            </a:r>
          </a:p>
          <a:p>
            <a:pPr marL="457200" lvl="0" indent="-304800" algn="l" rtl="0">
              <a:lnSpc>
                <a:spcPct val="115000"/>
              </a:lnSpc>
              <a:spcBef>
                <a:spcPts val="0"/>
              </a:spcBef>
              <a:spcAft>
                <a:spcPts val="0"/>
              </a:spcAft>
              <a:buClr>
                <a:srgbClr val="2D3B45"/>
              </a:buClr>
              <a:buSzPts val="1200"/>
              <a:buChar char="●"/>
            </a:pPr>
            <a:r>
              <a:rPr lang="en-US" sz="1200" dirty="0" smtClean="0">
                <a:solidFill>
                  <a:srgbClr val="2D3B45"/>
                </a:solidFill>
              </a:rPr>
              <a:t>Schedule of completion: Reference Produce Project Plan section</a:t>
            </a:r>
          </a:p>
          <a:p>
            <a:pPr marL="0" lvl="0" indent="0" algn="l" rtl="0">
              <a:lnSpc>
                <a:spcPct val="115000"/>
              </a:lnSpc>
              <a:spcBef>
                <a:spcPts val="1000"/>
              </a:spcBef>
              <a:spcAft>
                <a:spcPts val="0"/>
              </a:spcAft>
              <a:buClr>
                <a:schemeClr val="dk1"/>
              </a:buClr>
              <a:buSzPts val="1100"/>
              <a:buFont typeface="Arial"/>
              <a:buNone/>
            </a:pPr>
            <a:r>
              <a:rPr lang="en-US" sz="1200" i="1" dirty="0" smtClean="0">
                <a:solidFill>
                  <a:srgbClr val="2D3B45"/>
                </a:solidFill>
              </a:rPr>
              <a:t>Assumptions</a:t>
            </a:r>
          </a:p>
          <a:p>
            <a:pPr marL="457200" lvl="0" indent="-304800" algn="l" rtl="0">
              <a:lnSpc>
                <a:spcPct val="115000"/>
              </a:lnSpc>
              <a:spcBef>
                <a:spcPts val="1000"/>
              </a:spcBef>
              <a:spcAft>
                <a:spcPts val="0"/>
              </a:spcAft>
              <a:buClr>
                <a:srgbClr val="2D3B45"/>
              </a:buClr>
              <a:buSzPts val="1200"/>
              <a:buChar char="●"/>
            </a:pPr>
            <a:r>
              <a:rPr lang="en-US" sz="1200" dirty="0" smtClean="0">
                <a:solidFill>
                  <a:srgbClr val="2D3B45"/>
                </a:solidFill>
              </a:rPr>
              <a:t>Data Quality</a:t>
            </a:r>
          </a:p>
          <a:p>
            <a:pPr marL="914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Accurate and based on yearly information</a:t>
            </a:r>
          </a:p>
          <a:p>
            <a:pPr marL="914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Available in various formats either easily accessible to daily web surfing users or more difficult to access and understand such as databases or varying file formats</a:t>
            </a:r>
          </a:p>
          <a:p>
            <a:pPr marL="457200" lvl="0" indent="-304800" algn="l" rtl="0">
              <a:lnSpc>
                <a:spcPct val="115000"/>
              </a:lnSpc>
              <a:spcBef>
                <a:spcPts val="0"/>
              </a:spcBef>
              <a:spcAft>
                <a:spcPts val="0"/>
              </a:spcAft>
              <a:buClr>
                <a:srgbClr val="2D3B45"/>
              </a:buClr>
              <a:buSzPts val="1200"/>
              <a:buChar char="●"/>
            </a:pPr>
            <a:r>
              <a:rPr lang="en-US" sz="1200" dirty="0" smtClean="0">
                <a:solidFill>
                  <a:srgbClr val="2D3B45"/>
                </a:solidFill>
              </a:rPr>
              <a:t>Estimates</a:t>
            </a:r>
          </a:p>
          <a:p>
            <a:pPr marL="914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Data mining language tools being used are open to the public and free to use</a:t>
            </a:r>
          </a:p>
          <a:p>
            <a:pPr marL="914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No paid mining tools will be needed</a:t>
            </a:r>
          </a:p>
          <a:p>
            <a:pPr marL="457200" lvl="0" indent="-304800" algn="l" rtl="0">
              <a:lnSpc>
                <a:spcPct val="115000"/>
              </a:lnSpc>
              <a:spcBef>
                <a:spcPts val="0"/>
              </a:spcBef>
              <a:spcAft>
                <a:spcPts val="0"/>
              </a:spcAft>
              <a:buClr>
                <a:srgbClr val="2D3B45"/>
              </a:buClr>
              <a:buSzPts val="1200"/>
              <a:buChar char="●"/>
            </a:pPr>
            <a:r>
              <a:rPr lang="en-US" sz="1200" dirty="0" smtClean="0">
                <a:solidFill>
                  <a:srgbClr val="2D3B45"/>
                </a:solidFill>
              </a:rPr>
              <a:t>Slightly similar competitive product exists</a:t>
            </a:r>
          </a:p>
          <a:p>
            <a:pPr marL="914400" lvl="1" indent="-304800" algn="l" rtl="0">
              <a:lnSpc>
                <a:spcPct val="115000"/>
              </a:lnSpc>
              <a:spcBef>
                <a:spcPts val="0"/>
              </a:spcBef>
              <a:spcAft>
                <a:spcPts val="0"/>
              </a:spcAft>
              <a:buClr>
                <a:srgbClr val="2D3B45"/>
              </a:buClr>
              <a:buSzPts val="1200"/>
              <a:buChar char="○"/>
            </a:pPr>
            <a:r>
              <a:rPr lang="en-US" sz="1200" dirty="0" smtClean="0">
                <a:solidFill>
                  <a:srgbClr val="2D3B45"/>
                </a:solidFill>
              </a:rPr>
              <a:t>IMDB, Rotten Tomatoes</a:t>
            </a:r>
          </a:p>
          <a:p>
            <a:pPr marL="0" lvl="0" indent="0" algn="l" rtl="0">
              <a:lnSpc>
                <a:spcPct val="115000"/>
              </a:lnSpc>
              <a:spcBef>
                <a:spcPts val="1000"/>
              </a:spcBef>
              <a:spcAft>
                <a:spcPts val="0"/>
              </a:spcAft>
              <a:buClr>
                <a:schemeClr val="dk1"/>
              </a:buClr>
              <a:buSzPts val="1100"/>
              <a:buFont typeface="Arial"/>
              <a:buNone/>
            </a:pPr>
            <a:r>
              <a:rPr lang="en-US" sz="1200" i="1" dirty="0" smtClean="0">
                <a:solidFill>
                  <a:srgbClr val="2D3B45"/>
                </a:solidFill>
              </a:rPr>
              <a:t>Constraints </a:t>
            </a:r>
          </a:p>
          <a:p>
            <a:pPr marL="457200" lvl="0" indent="-304800" algn="l" rtl="0">
              <a:lnSpc>
                <a:spcPct val="115000"/>
              </a:lnSpc>
              <a:spcBef>
                <a:spcPts val="1000"/>
              </a:spcBef>
              <a:spcAft>
                <a:spcPts val="0"/>
              </a:spcAft>
              <a:buClr>
                <a:srgbClr val="2D3B45"/>
              </a:buClr>
              <a:buSzPts val="1200"/>
              <a:buChar char="●"/>
            </a:pPr>
            <a:r>
              <a:rPr lang="en-US" sz="1200" dirty="0" smtClean="0">
                <a:solidFill>
                  <a:srgbClr val="2D3B45"/>
                </a:solidFill>
              </a:rPr>
              <a:t>Some of the items in the hardware section may be limited due to COVID</a:t>
            </a:r>
          </a:p>
          <a:p>
            <a:pPr marL="457200" lvl="0" indent="-304800" algn="l" rtl="0">
              <a:lnSpc>
                <a:spcPct val="115000"/>
              </a:lnSpc>
              <a:spcBef>
                <a:spcPts val="0"/>
              </a:spcBef>
              <a:spcAft>
                <a:spcPts val="0"/>
              </a:spcAft>
              <a:buClr>
                <a:srgbClr val="2D3B45"/>
              </a:buClr>
              <a:buSzPts val="1200"/>
              <a:buChar char="●"/>
            </a:pPr>
            <a:r>
              <a:rPr lang="en-US" sz="1200" dirty="0" smtClean="0">
                <a:solidFill>
                  <a:srgbClr val="2D3B45"/>
                </a:solidFill>
              </a:rPr>
              <a:t>Closed movie theaters for the past few months may become a constraint when trying to make accurate predictions</a:t>
            </a:r>
          </a:p>
        </p:txBody>
      </p:sp>
    </p:spTree>
    <p:extLst>
      <p:ext uri="{BB962C8B-B14F-4D97-AF65-F5344CB8AC3E}">
        <p14:creationId xmlns:p14="http://schemas.microsoft.com/office/powerpoint/2010/main" val="2884592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3628074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lvl="0" indent="0" algn="l" rtl="0">
              <a:lnSpc>
                <a:spcPct val="115000"/>
              </a:lnSpc>
              <a:spcBef>
                <a:spcPts val="0"/>
              </a:spcBef>
              <a:spcAft>
                <a:spcPts val="0"/>
              </a:spcAft>
              <a:buClr>
                <a:schemeClr val="dk1"/>
              </a:buClr>
              <a:buSzPts val="1100"/>
              <a:buFont typeface="Arial"/>
              <a:buNone/>
            </a:pPr>
            <a:endParaRPr lang="en-US" sz="1200" dirty="0" smtClean="0">
              <a:solidFill>
                <a:srgbClr val="2D3B45"/>
              </a:solidFill>
            </a:endParaRPr>
          </a:p>
        </p:txBody>
      </p:sp>
    </p:spTree>
    <p:extLst>
      <p:ext uri="{BB962C8B-B14F-4D97-AF65-F5344CB8AC3E}">
        <p14:creationId xmlns:p14="http://schemas.microsoft.com/office/powerpoint/2010/main" val="17736402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9144000" cy="51435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085851"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3851910" y="950798"/>
            <a:ext cx="1440180" cy="548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3937635" y="950798"/>
            <a:ext cx="1268730" cy="483971"/>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71281" y="1568447"/>
            <a:ext cx="6801440" cy="1943100"/>
          </a:xfrm>
        </p:spPr>
        <p:txBody>
          <a:bodyPr tIns="45720" bIns="45720" anchor="ctr">
            <a:noAutofit/>
          </a:bodyPr>
          <a:lstStyle>
            <a:lvl1pPr algn="ctr">
              <a:lnSpc>
                <a:spcPct val="83000"/>
              </a:lnSpc>
              <a:defRPr lang="en-US" sz="5400" b="0" kern="1200" cap="all" spc="-75"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171575" y="3511547"/>
            <a:ext cx="6803136" cy="342901"/>
          </a:xfrm>
        </p:spPr>
        <p:txBody>
          <a:bodyPr>
            <a:normAutofit/>
          </a:bodyPr>
          <a:lstStyle>
            <a:lvl1pPr marL="0" indent="0" algn="ctr">
              <a:spcBef>
                <a:spcPts val="0"/>
              </a:spcBef>
              <a:buNone/>
              <a:defRPr sz="1200" spc="60" baseline="0">
                <a:solidFill>
                  <a:schemeClr val="tx1"/>
                </a:solidFill>
              </a:defRPr>
            </a:lvl1pPr>
            <a:lvl2pPr marL="342900" indent="0" algn="ctr">
              <a:buNone/>
              <a:defRPr sz="1200"/>
            </a:lvl2pPr>
            <a:lvl3pPr marL="685800" indent="0" algn="ctr">
              <a:buNone/>
              <a:defRPr sz="12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3989070" y="1005942"/>
            <a:ext cx="1165860" cy="395410"/>
          </a:xfrm>
        </p:spPr>
        <p:txBody>
          <a:bodyPr/>
          <a:lstStyle>
            <a:lvl1pPr algn="ctr">
              <a:defRPr sz="975" spc="0" baseline="0">
                <a:solidFill>
                  <a:schemeClr val="tx1"/>
                </a:solidFill>
                <a:latin typeface="+mn-lt"/>
              </a:defRPr>
            </a:lvl1pPr>
          </a:lstStyle>
          <a:p>
            <a:r>
              <a:rPr lang="en-US" smtClean="0"/>
              <a:t>9/12/2020</a:t>
            </a:r>
            <a:endParaRPr lang="en-US" dirty="0"/>
          </a:p>
        </p:txBody>
      </p:sp>
      <p:sp>
        <p:nvSpPr>
          <p:cNvPr id="21" name="Footer Placeholder 20"/>
          <p:cNvSpPr>
            <a:spLocks noGrp="1"/>
          </p:cNvSpPr>
          <p:nvPr>
            <p:ph type="ftr" sz="quarter" idx="11"/>
          </p:nvPr>
        </p:nvSpPr>
        <p:spPr>
          <a:xfrm>
            <a:off x="1090422" y="3908295"/>
            <a:ext cx="4429125" cy="17145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6455190" y="3909060"/>
            <a:ext cx="1583911" cy="171450"/>
          </a:xfrm>
        </p:spPr>
        <p:txBody>
          <a:bodyPr/>
          <a:lstStyle>
            <a:lvl1pPr>
              <a:defRPr>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7280084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473948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571500"/>
            <a:ext cx="1771650" cy="394335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571500"/>
            <a:ext cx="6057900" cy="394335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19136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en-US" smtClean="0"/>
              <a:t>9/12/2020</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5094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9144000" cy="51435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980902" y="950797"/>
            <a:ext cx="7182197" cy="323096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085850" y="1058711"/>
            <a:ext cx="6972300" cy="3026078"/>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3851910" y="950798"/>
            <a:ext cx="1440180" cy="5486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3937635" y="950798"/>
            <a:ext cx="1268730" cy="483971"/>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172717" y="1570732"/>
            <a:ext cx="6803136" cy="1940814"/>
          </a:xfrm>
        </p:spPr>
        <p:txBody>
          <a:bodyPr anchor="ctr">
            <a:noAutofit/>
          </a:bodyPr>
          <a:lstStyle>
            <a:lvl1pPr algn="ctr">
              <a:lnSpc>
                <a:spcPct val="83000"/>
              </a:lnSpc>
              <a:defRPr lang="en-US" sz="5400" kern="1200" cap="all" spc="-75"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172718" y="3511547"/>
            <a:ext cx="6803136" cy="342900"/>
          </a:xfrm>
        </p:spPr>
        <p:txBody>
          <a:bodyPr anchor="t">
            <a:normAutofit/>
          </a:bodyPr>
          <a:lstStyle>
            <a:lvl1pPr marL="0" indent="0" algn="ctr">
              <a:buNone/>
              <a:defRPr sz="1200">
                <a:solidFill>
                  <a:schemeClr val="tx1"/>
                </a:solidFill>
                <a:effectLst/>
              </a:defRPr>
            </a:lvl1pPr>
            <a:lvl2pPr marL="342900" indent="0">
              <a:buNone/>
              <a:defRPr sz="120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3991356" y="1008377"/>
            <a:ext cx="1165860" cy="397764"/>
          </a:xfrm>
        </p:spPr>
        <p:txBody>
          <a:bodyPr/>
          <a:lstStyle>
            <a:lvl1pPr algn="ctr">
              <a:defRPr lang="en-US" sz="975" kern="1200" spc="0" baseline="0">
                <a:solidFill>
                  <a:schemeClr val="tx1"/>
                </a:solidFill>
                <a:latin typeface="+mn-lt"/>
                <a:ea typeface="+mn-ea"/>
                <a:cs typeface="+mn-cs"/>
              </a:defRPr>
            </a:lvl1pPr>
          </a:lstStyle>
          <a:p>
            <a:r>
              <a:rPr lang="en-US" smtClean="0"/>
              <a:t>9/12/2020</a:t>
            </a:r>
            <a:endParaRPr lang="en-US" dirty="0"/>
          </a:p>
        </p:txBody>
      </p:sp>
      <p:sp>
        <p:nvSpPr>
          <p:cNvPr id="5" name="Footer Placeholder 4"/>
          <p:cNvSpPr>
            <a:spLocks noGrp="1"/>
          </p:cNvSpPr>
          <p:nvPr>
            <p:ph type="ftr" sz="quarter" idx="11"/>
          </p:nvPr>
        </p:nvSpPr>
        <p:spPr>
          <a:xfrm>
            <a:off x="1090165" y="3908295"/>
            <a:ext cx="4430268" cy="17145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6453378" y="3908295"/>
            <a:ext cx="1584198" cy="171450"/>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17399474"/>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0010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77740" y="1577340"/>
            <a:ext cx="3566160" cy="281178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en-US" smtClean="0"/>
              <a:t>9/12/2020</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640894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02386" y="1555751"/>
            <a:ext cx="3566160" cy="480060"/>
          </a:xfrm>
        </p:spPr>
        <p:txBody>
          <a:bodyPr anchor="ctr">
            <a:normAutofit/>
          </a:bodyPr>
          <a:lstStyle>
            <a:lvl1pPr marL="0" indent="0" algn="ctr">
              <a:spcBef>
                <a:spcPts val="0"/>
              </a:spcBef>
              <a:buNone/>
              <a:defRPr sz="1425" b="0">
                <a:solidFill>
                  <a:schemeClr val="tx2"/>
                </a:solidFill>
                <a:latin typeface="+mn-lt"/>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802386" y="2066924"/>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80026" y="1555751"/>
            <a:ext cx="3566160" cy="480060"/>
          </a:xfrm>
        </p:spPr>
        <p:txBody>
          <a:bodyPr anchor="ctr">
            <a:normAutofit/>
          </a:bodyPr>
          <a:lstStyle>
            <a:lvl1pPr marL="0" indent="0" algn="ctr">
              <a:spcBef>
                <a:spcPts val="0"/>
              </a:spcBef>
              <a:buNone/>
              <a:defRPr sz="1425" b="0">
                <a:solidFill>
                  <a:schemeClr val="tx2"/>
                </a:solidFill>
              </a:defRPr>
            </a:lvl1pPr>
            <a:lvl2pPr marL="342900" indent="0">
              <a:buNone/>
              <a:defRPr sz="1425"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4780026" y="2067436"/>
            <a:ext cx="3566160" cy="24003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en-US" smtClean="0"/>
              <a:t>9/12/2020</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46360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en-US" smtClean="0"/>
              <a:t>9/12/2020</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83791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9/12/2020</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57195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184147" y="178308"/>
            <a:ext cx="6398514" cy="47868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6765290" y="178308"/>
            <a:ext cx="2194560" cy="47868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5544"/>
            <a:ext cx="1823085" cy="1234440"/>
          </a:xfrm>
        </p:spPr>
        <p:txBody>
          <a:bodyPr anchor="b">
            <a:normAutofit/>
          </a:bodyPr>
          <a:lstStyle>
            <a:lvl1pPr algn="l" defTabSz="685800" rtl="0" eaLnBrk="1" latinLnBrk="0" hangingPunct="1">
              <a:lnSpc>
                <a:spcPct val="90000"/>
              </a:lnSpc>
              <a:spcBef>
                <a:spcPct val="0"/>
              </a:spcBef>
              <a:buNone/>
              <a:defRPr lang="en-US" sz="2100" b="0" kern="1200" cap="none" spc="0" baseline="0" dirty="0">
                <a:solidFill>
                  <a:srgbClr val="FFFFFF"/>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514350" y="457200"/>
            <a:ext cx="5829300" cy="4000500"/>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72300" y="1714500"/>
            <a:ext cx="1823085" cy="2628900"/>
          </a:xfrm>
        </p:spPr>
        <p:txBody>
          <a:bodyPr>
            <a:normAutofit/>
          </a:bodyPr>
          <a:lstStyle>
            <a:lvl1pPr marL="0" indent="0">
              <a:lnSpc>
                <a:spcPct val="110000"/>
              </a:lnSpc>
              <a:spcBef>
                <a:spcPts val="600"/>
              </a:spcBef>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8" name="Date Placeholder 7"/>
          <p:cNvSpPr>
            <a:spLocks noGrp="1"/>
          </p:cNvSpPr>
          <p:nvPr>
            <p:ph type="dt" sz="half" idx="10"/>
          </p:nvPr>
        </p:nvSpPr>
        <p:spPr/>
        <p:txBody>
          <a:bodyPr/>
          <a:lstStyle/>
          <a:p>
            <a:r>
              <a:rPr lang="en-US" smtClean="0"/>
              <a:t>9/12/2020</a:t>
            </a:r>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7795258" y="4667252"/>
            <a:ext cx="1097280" cy="205740"/>
          </a:xfrm>
        </p:spPr>
        <p:txBody>
          <a:bodyPr/>
          <a:lstStyle>
            <a:lvl1pPr>
              <a:defRPr>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12" name="Rectangle 11"/>
          <p:cNvSpPr/>
          <p:nvPr/>
        </p:nvSpPr>
        <p:spPr>
          <a:xfrm>
            <a:off x="6868160" y="281178"/>
            <a:ext cx="1988820" cy="4581144"/>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34542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6765290" y="178308"/>
            <a:ext cx="2194560" cy="47868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972300" y="452628"/>
            <a:ext cx="1824228" cy="1234440"/>
          </a:xfrm>
        </p:spPr>
        <p:txBody>
          <a:bodyPr anchor="b">
            <a:noAutofit/>
          </a:bodyPr>
          <a:lstStyle>
            <a:lvl1pPr algn="l">
              <a:defRPr sz="2100" b="0">
                <a:solidFill>
                  <a:srgbClr val="FFFFFF"/>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71449" y="178308"/>
            <a:ext cx="6398514" cy="4786884"/>
          </a:xfrm>
          <a:solidFill>
            <a:schemeClr val="accent1">
              <a:lumMod val="60000"/>
              <a:lumOff val="40000"/>
            </a:schemeClr>
          </a:solidFill>
          <a:ln>
            <a:noFill/>
          </a:ln>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dirty="0"/>
          </a:p>
        </p:txBody>
      </p:sp>
      <p:sp>
        <p:nvSpPr>
          <p:cNvPr id="4" name="Text Placeholder 3"/>
          <p:cNvSpPr>
            <a:spLocks noGrp="1"/>
          </p:cNvSpPr>
          <p:nvPr>
            <p:ph type="body" sz="half" idx="2"/>
          </p:nvPr>
        </p:nvSpPr>
        <p:spPr>
          <a:xfrm>
            <a:off x="6972300" y="1714500"/>
            <a:ext cx="1824228" cy="2626614"/>
          </a:xfrm>
        </p:spPr>
        <p:txBody>
          <a:bodyPr>
            <a:normAutofit/>
          </a:bodyPr>
          <a:lstStyle>
            <a:lvl1pPr marL="0" indent="0" algn="l">
              <a:lnSpc>
                <a:spcPct val="110000"/>
              </a:lnSpc>
              <a:spcBef>
                <a:spcPts val="600"/>
              </a:spcBef>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r>
              <a:rPr lang="en-US" smtClean="0"/>
              <a:t>9/12/2020</a:t>
            </a:r>
            <a:endParaRPr lang="en-US" dirty="0"/>
          </a:p>
        </p:txBody>
      </p:sp>
      <p:sp>
        <p:nvSpPr>
          <p:cNvPr id="6" name="Footer Placeholder 5"/>
          <p:cNvSpPr>
            <a:spLocks noGrp="1"/>
          </p:cNvSpPr>
          <p:nvPr>
            <p:ph type="ftr" sz="quarter" idx="11"/>
          </p:nvPr>
        </p:nvSpPr>
        <p:spPr/>
        <p:txBody>
          <a:bodyPr/>
          <a:lstStyle>
            <a:lvl1pPr marL="0" algn="r" defTabSz="685800" rtl="0" eaLnBrk="1" latinLnBrk="0" hangingPunct="1">
              <a:defRPr lang="en-US" sz="75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7797546" y="4670298"/>
            <a:ext cx="1097280" cy="205740"/>
          </a:xfrm>
        </p:spPr>
        <p:txBody>
          <a:bodyPr/>
          <a:lstStyle>
            <a:lvl1pPr>
              <a:defRPr>
                <a:solidFill>
                  <a:srgbClr val="FFFFFF"/>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10" name="Rectangle 9"/>
          <p:cNvSpPr/>
          <p:nvPr/>
        </p:nvSpPr>
        <p:spPr>
          <a:xfrm>
            <a:off x="6868160" y="281178"/>
            <a:ext cx="1988820" cy="4581144"/>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57637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176022" y="178308"/>
            <a:ext cx="8791956" cy="4786884"/>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800100" y="481946"/>
            <a:ext cx="7543800" cy="10287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00100" y="1577340"/>
            <a:ext cx="7543800" cy="294894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05740" y="4730754"/>
            <a:ext cx="2057400" cy="205740"/>
          </a:xfrm>
          <a:prstGeom prst="rect">
            <a:avLst/>
          </a:prstGeom>
        </p:spPr>
        <p:txBody>
          <a:bodyPr vert="horz" lIns="91440" tIns="45720" rIns="91440" bIns="45720" rtlCol="0" anchor="b"/>
          <a:lstStyle>
            <a:lvl1pPr algn="l">
              <a:defRPr sz="750">
                <a:solidFill>
                  <a:schemeClr val="tx1">
                    <a:lumMod val="75000"/>
                    <a:lumOff val="25000"/>
                  </a:schemeClr>
                </a:solidFill>
              </a:defRPr>
            </a:lvl1pPr>
          </a:lstStyle>
          <a:p>
            <a:r>
              <a:rPr lang="en-US" smtClean="0"/>
              <a:t>9/12/2020</a:t>
            </a:r>
            <a:endParaRPr lang="en-US" dirty="0"/>
          </a:p>
        </p:txBody>
      </p:sp>
      <p:sp>
        <p:nvSpPr>
          <p:cNvPr id="5" name="Footer Placeholder 4"/>
          <p:cNvSpPr>
            <a:spLocks noGrp="1"/>
          </p:cNvSpPr>
          <p:nvPr>
            <p:ph type="ftr" sz="quarter" idx="3"/>
          </p:nvPr>
        </p:nvSpPr>
        <p:spPr>
          <a:xfrm>
            <a:off x="2617470" y="4730754"/>
            <a:ext cx="3909060" cy="205740"/>
          </a:xfrm>
          <a:prstGeom prst="rect">
            <a:avLst/>
          </a:prstGeom>
        </p:spPr>
        <p:txBody>
          <a:bodyPr vert="horz" lIns="91440" tIns="45720" rIns="91440" bIns="45720" rtlCol="0" anchor="b"/>
          <a:lstStyle>
            <a:lvl1pPr algn="ctr">
              <a:defRPr sz="75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7852410" y="4730754"/>
            <a:ext cx="1097280" cy="205740"/>
          </a:xfrm>
          <a:prstGeom prst="rect">
            <a:avLst/>
          </a:prstGeom>
        </p:spPr>
        <p:txBody>
          <a:bodyPr vert="horz" lIns="91440" tIns="45720" rIns="91440" bIns="45720" rtlCol="0" anchor="b"/>
          <a:lstStyle>
            <a:lvl1pPr algn="r">
              <a:defRPr sz="750">
                <a:solidFill>
                  <a:schemeClr val="tx1">
                    <a:lumMod val="75000"/>
                    <a:lumOff val="2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7446119"/>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Lst>
  <p:hf hdr="0" ftr="0"/>
  <p:txStyles>
    <p:title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p:titleStyle>
    <p:body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171281" y="1705429"/>
            <a:ext cx="6801440" cy="798285"/>
          </a:xfrm>
          <a:prstGeom prst="rect">
            <a:avLst/>
          </a:prstGeom>
        </p:spPr>
        <p:txBody>
          <a:bodyPr spcFirstLastPara="1" wrap="square" lIns="91425" tIns="91425" rIns="91425" bIns="91425" anchor="b" anchorCtr="0">
            <a:noAutofit/>
          </a:bodyPr>
          <a:lstStyle/>
          <a:p>
            <a:pPr lvl="0">
              <a:spcBef>
                <a:spcPts val="0"/>
              </a:spcBef>
            </a:pPr>
            <a:r>
              <a:rPr lang="tr-TR" sz="2400" b="1" dirty="0" smtClean="0"/>
              <a:t>Profıtabılıty predıctıon</a:t>
            </a:r>
            <a:br>
              <a:rPr lang="tr-TR" sz="2400" b="1" dirty="0" smtClean="0"/>
            </a:br>
            <a:r>
              <a:rPr lang="tr-TR" sz="2400" b="1" dirty="0" smtClean="0"/>
              <a:t>of Movıe projects</a:t>
            </a:r>
            <a:endParaRPr sz="1600" b="1" i="1" dirty="0"/>
          </a:p>
        </p:txBody>
      </p:sp>
      <p:sp>
        <p:nvSpPr>
          <p:cNvPr id="55" name="Google Shape;55;p13"/>
          <p:cNvSpPr txBox="1">
            <a:spLocks noGrp="1"/>
          </p:cNvSpPr>
          <p:nvPr>
            <p:ph type="subTitle" idx="1"/>
          </p:nvPr>
        </p:nvSpPr>
        <p:spPr>
          <a:xfrm>
            <a:off x="1171575" y="3011715"/>
            <a:ext cx="6803136" cy="99422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u="sng" dirty="0"/>
              <a:t>Team </a:t>
            </a:r>
            <a:r>
              <a:rPr lang="en" sz="1000" u="sng" dirty="0" smtClean="0"/>
              <a:t>6</a:t>
            </a:r>
            <a:endParaRPr sz="1000" u="sng" dirty="0"/>
          </a:p>
          <a:p>
            <a:pPr marL="0" lvl="0" indent="0" algn="l" rtl="0">
              <a:spcBef>
                <a:spcPts val="0"/>
              </a:spcBef>
              <a:spcAft>
                <a:spcPts val="0"/>
              </a:spcAft>
              <a:buNone/>
            </a:pPr>
            <a:r>
              <a:rPr lang="en" sz="1000" dirty="0"/>
              <a:t>Oguzhan Akan</a:t>
            </a:r>
            <a:endParaRPr sz="1000" dirty="0"/>
          </a:p>
          <a:p>
            <a:pPr marL="0" lvl="0" indent="0" algn="l" rtl="0">
              <a:spcBef>
                <a:spcPts val="0"/>
              </a:spcBef>
              <a:spcAft>
                <a:spcPts val="0"/>
              </a:spcAft>
              <a:buNone/>
            </a:pPr>
            <a:r>
              <a:rPr lang="en" sz="1000" dirty="0"/>
              <a:t>Darius Hooks</a:t>
            </a:r>
            <a:endParaRPr sz="1000" dirty="0"/>
          </a:p>
          <a:p>
            <a:pPr marL="0" lvl="0" indent="0" algn="l" rtl="0">
              <a:spcBef>
                <a:spcPts val="0"/>
              </a:spcBef>
              <a:spcAft>
                <a:spcPts val="0"/>
              </a:spcAft>
              <a:buNone/>
            </a:pPr>
            <a:r>
              <a:rPr lang="en" sz="1000" dirty="0"/>
              <a:t>Jaymish Raju Patel</a:t>
            </a:r>
            <a:endParaRPr sz="1000" dirty="0"/>
          </a:p>
          <a:p>
            <a:pPr marL="0" lvl="0" indent="0" algn="l" rtl="0">
              <a:spcBef>
                <a:spcPts val="0"/>
              </a:spcBef>
              <a:spcAft>
                <a:spcPts val="0"/>
              </a:spcAft>
              <a:buNone/>
            </a:pPr>
            <a:r>
              <a:rPr lang="en" sz="1000" dirty="0"/>
              <a:t>Jason Sabal</a:t>
            </a:r>
            <a:endParaRPr sz="1000" dirty="0"/>
          </a:p>
          <a:p>
            <a:pPr marL="0" lvl="0" indent="0" algn="l" rtl="0">
              <a:spcBef>
                <a:spcPts val="0"/>
              </a:spcBef>
              <a:spcAft>
                <a:spcPts val="0"/>
              </a:spcAft>
              <a:buNone/>
            </a:pPr>
            <a:r>
              <a:rPr lang="en" sz="1000" dirty="0"/>
              <a:t>Bibinur Zhursinbek</a:t>
            </a:r>
            <a:endParaRPr sz="1000" dirty="0"/>
          </a:p>
          <a:p>
            <a:pPr marL="0" lvl="0" indent="0" algn="ctr" rtl="0">
              <a:spcBef>
                <a:spcPts val="0"/>
              </a:spcBef>
              <a:spcAft>
                <a:spcPts val="0"/>
              </a:spcAft>
              <a:buNone/>
            </a:pPr>
            <a:endParaRPr sz="1000" dirty="0"/>
          </a:p>
        </p:txBody>
      </p:sp>
      <p:sp>
        <p:nvSpPr>
          <p:cNvPr id="2" name="Date Placeholder 1"/>
          <p:cNvSpPr>
            <a:spLocks noGrp="1"/>
          </p:cNvSpPr>
          <p:nvPr>
            <p:ph type="dt" sz="half" idx="10"/>
          </p:nvPr>
        </p:nvSpPr>
        <p:spPr/>
        <p:txBody>
          <a:bodyPr/>
          <a:lstStyle/>
          <a:p>
            <a:r>
              <a:rPr lang="en-US" smtClean="0"/>
              <a:t>9/12/2020</a:t>
            </a:r>
            <a:endParaRPr lang="en-US" dirty="0"/>
          </a:p>
        </p:txBody>
      </p:sp>
      <p:sp>
        <p:nvSpPr>
          <p:cNvPr id="3" name="Slide Number Placeholder 2"/>
          <p:cNvSpPr>
            <a:spLocks noGrp="1"/>
          </p:cNvSpPr>
          <p:nvPr>
            <p:ph type="sldNum" sz="quarter" idx="12"/>
          </p:nvPr>
        </p:nvSpPr>
        <p:spPr>
          <a:xfrm>
            <a:off x="8120743" y="4407310"/>
            <a:ext cx="646762" cy="573475"/>
          </a:xfrm>
        </p:spPr>
        <p:txBody>
          <a:bodyPr/>
          <a:lstStyle/>
          <a:p>
            <a:pPr marL="0" lvl="0" indent="0" algn="r" rtl="0">
              <a:spcBef>
                <a:spcPts val="0"/>
              </a:spcBef>
              <a:spcAft>
                <a:spcPts val="0"/>
              </a:spcAft>
              <a:buNone/>
            </a:pPr>
            <a:fld id="{00000000-1234-1234-1234-123412341234}" type="slidenum">
              <a:rPr lang="en" sz="1800" smtClean="0"/>
              <a:t>1</a:t>
            </a:fld>
            <a:endParaRPr lang="en" sz="1800" dirty="0"/>
          </a:p>
        </p:txBody>
      </p:sp>
      <p:sp>
        <p:nvSpPr>
          <p:cNvPr id="4" name="Rectangle 3"/>
          <p:cNvSpPr/>
          <p:nvPr/>
        </p:nvSpPr>
        <p:spPr>
          <a:xfrm>
            <a:off x="3294743" y="3313447"/>
            <a:ext cx="4677978" cy="661720"/>
          </a:xfrm>
          <a:prstGeom prst="rect">
            <a:avLst/>
          </a:prstGeom>
        </p:spPr>
        <p:txBody>
          <a:bodyPr wrap="square">
            <a:spAutoFit/>
          </a:bodyPr>
          <a:lstStyle/>
          <a:p>
            <a:pPr algn="r"/>
            <a:r>
              <a:rPr lang="tr-TR" sz="1050" dirty="0" smtClean="0">
                <a:latin typeface="+mj-lt"/>
              </a:rPr>
              <a:t>California State University, Northridge</a:t>
            </a:r>
          </a:p>
          <a:p>
            <a:pPr algn="r"/>
            <a:r>
              <a:rPr lang="tr-TR" dirty="0" smtClean="0">
                <a:latin typeface="+mj-lt"/>
              </a:rPr>
              <a:t>COMP </a:t>
            </a:r>
            <a:r>
              <a:rPr lang="tr-TR" dirty="0">
                <a:latin typeface="+mj-lt"/>
              </a:rPr>
              <a:t>541 – </a:t>
            </a:r>
            <a:r>
              <a:rPr lang="tr-TR" dirty="0" smtClean="0">
                <a:latin typeface="+mj-lt"/>
              </a:rPr>
              <a:t>Data Mining – F2020</a:t>
            </a:r>
            <a:r>
              <a:rPr lang="tr-TR" i="1" dirty="0">
                <a:latin typeface="+mj-lt"/>
              </a:rPr>
              <a:t/>
            </a:r>
            <a:br>
              <a:rPr lang="tr-TR" i="1" dirty="0">
                <a:latin typeface="+mj-lt"/>
              </a:rPr>
            </a:br>
            <a:r>
              <a:rPr lang="en" sz="1100" b="1" dirty="0" smtClean="0">
                <a:latin typeface="+mj-lt"/>
              </a:rPr>
              <a:t>Assignment 1</a:t>
            </a:r>
            <a:endParaRPr lang="tr-TR" b="1" dirty="0">
              <a:latin typeface="+mj-lt"/>
            </a:endParaRPr>
          </a:p>
        </p:txBody>
      </p:sp>
      <p:sp>
        <p:nvSpPr>
          <p:cNvPr id="7" name="Rectangle 6"/>
          <p:cNvSpPr/>
          <p:nvPr/>
        </p:nvSpPr>
        <p:spPr>
          <a:xfrm>
            <a:off x="1171281" y="2434771"/>
            <a:ext cx="6801440" cy="307777"/>
          </a:xfrm>
          <a:prstGeom prst="rect">
            <a:avLst/>
          </a:prstGeom>
        </p:spPr>
        <p:txBody>
          <a:bodyPr wrap="square">
            <a:spAutoFit/>
          </a:bodyPr>
          <a:lstStyle/>
          <a:p>
            <a:pPr algn="ctr"/>
            <a:r>
              <a:rPr lang="tr-TR" dirty="0" smtClean="0">
                <a:latin typeface="+mj-lt"/>
              </a:rPr>
              <a:t>Business Understanding</a:t>
            </a:r>
            <a:endParaRPr lang="tr-TR" b="1" dirty="0">
              <a:latin typeface="+mj-l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1.2. Assessing the Situation</a:t>
            </a:r>
            <a:r>
              <a:rPr lang="en-US" sz="1400" i="1" dirty="0" smtClean="0"/>
              <a:t/>
            </a:r>
            <a:br>
              <a:rPr lang="en-US" sz="1400" i="1" dirty="0" smtClean="0"/>
            </a:br>
            <a:r>
              <a:rPr lang="tr-TR" sz="1800" b="1" dirty="0" smtClean="0"/>
              <a:t>Costs and Benefits</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2" name="Table 11"/>
          <p:cNvGraphicFramePr>
            <a:graphicFrameLocks noGrp="1"/>
          </p:cNvGraphicFramePr>
          <p:nvPr>
            <p:extLst>
              <p:ext uri="{D42A27DB-BD31-4B8C-83A1-F6EECF244321}">
                <p14:modId xmlns:p14="http://schemas.microsoft.com/office/powerpoint/2010/main" val="3143821706"/>
              </p:ext>
            </p:extLst>
          </p:nvPr>
        </p:nvGraphicFramePr>
        <p:xfrm>
          <a:off x="1522765" y="1319781"/>
          <a:ext cx="6462795" cy="2595880"/>
        </p:xfrm>
        <a:graphic>
          <a:graphicData uri="http://schemas.openxmlformats.org/drawingml/2006/table">
            <a:tbl>
              <a:tblPr firstRow="1" bandRow="1">
                <a:tableStyleId>{2D5ABB26-0587-4C30-8999-92F81FD0307C}</a:tableStyleId>
              </a:tblPr>
              <a:tblGrid>
                <a:gridCol w="906652">
                  <a:extLst>
                    <a:ext uri="{9D8B030D-6E8A-4147-A177-3AD203B41FA5}">
                      <a16:colId xmlns:a16="http://schemas.microsoft.com/office/drawing/2014/main" val="528355899"/>
                    </a:ext>
                  </a:extLst>
                </a:gridCol>
                <a:gridCol w="2998922">
                  <a:extLst>
                    <a:ext uri="{9D8B030D-6E8A-4147-A177-3AD203B41FA5}">
                      <a16:colId xmlns:a16="http://schemas.microsoft.com/office/drawing/2014/main" val="992510624"/>
                    </a:ext>
                  </a:extLst>
                </a:gridCol>
                <a:gridCol w="1348352">
                  <a:extLst>
                    <a:ext uri="{9D8B030D-6E8A-4147-A177-3AD203B41FA5}">
                      <a16:colId xmlns:a16="http://schemas.microsoft.com/office/drawing/2014/main" val="2847334798"/>
                    </a:ext>
                  </a:extLst>
                </a:gridCol>
                <a:gridCol w="1208869">
                  <a:extLst>
                    <a:ext uri="{9D8B030D-6E8A-4147-A177-3AD203B41FA5}">
                      <a16:colId xmlns:a16="http://schemas.microsoft.com/office/drawing/2014/main" val="1701611899"/>
                    </a:ext>
                  </a:extLst>
                </a:gridCol>
              </a:tblGrid>
              <a:tr h="370840">
                <a:tc>
                  <a:txBody>
                    <a:bodyPr/>
                    <a:lstStyle/>
                    <a:p>
                      <a:pPr algn="l"/>
                      <a:r>
                        <a:rPr lang="tr-TR" sz="900" b="1" dirty="0" smtClean="0">
                          <a:solidFill>
                            <a:srgbClr val="2D3B45"/>
                          </a:solidFill>
                        </a:rPr>
                        <a:t>Cost</a:t>
                      </a:r>
                      <a:r>
                        <a:rPr lang="tr-TR" sz="900" b="1" baseline="0" dirty="0" smtClean="0">
                          <a:solidFill>
                            <a:srgbClr val="2D3B45"/>
                          </a:solidFill>
                        </a:rPr>
                        <a:t> Type</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Description</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Estimated Amount</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Is it</a:t>
                      </a:r>
                      <a:r>
                        <a:rPr lang="tr-TR" sz="900" b="1" baseline="0" dirty="0" smtClean="0">
                          <a:solidFill>
                            <a:srgbClr val="2D3B45"/>
                          </a:solidFill>
                        </a:rPr>
                        <a:t> a variable or fixed cost?</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rowSpan="2">
                  <a:txBody>
                    <a:bodyPr/>
                    <a:lstStyle/>
                    <a:p>
                      <a:pPr algn="l"/>
                      <a:r>
                        <a:rPr lang="tr-TR" sz="900" dirty="0" smtClean="0">
                          <a:solidFill>
                            <a:srgbClr val="2D3B45"/>
                          </a:solidFill>
                        </a:rPr>
                        <a:t>Hardware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tr-TR" sz="900" smtClean="0">
                          <a:solidFill>
                            <a:srgbClr val="2D3B45"/>
                          </a:solidFill>
                        </a:rPr>
                        <a:t>Servers &amp;</a:t>
                      </a:r>
                      <a:r>
                        <a:rPr lang="tr-TR" sz="900" baseline="0" smtClean="0">
                          <a:solidFill>
                            <a:srgbClr val="2D3B45"/>
                          </a:solidFill>
                        </a:rPr>
                        <a:t> </a:t>
                      </a:r>
                      <a:r>
                        <a:rPr lang="tr-TR" sz="900" smtClean="0">
                          <a:solidFill>
                            <a:srgbClr val="2D3B45"/>
                          </a:solidFill>
                        </a:rPr>
                        <a:t>Telecommunications &amp;</a:t>
                      </a:r>
                      <a:r>
                        <a:rPr lang="tr-TR" sz="900" baseline="0" smtClean="0">
                          <a:solidFill>
                            <a:srgbClr val="2D3B45"/>
                          </a:solidFill>
                        </a:rPr>
                        <a:t> </a:t>
                      </a:r>
                      <a:r>
                        <a:rPr lang="tr-TR" sz="900" smtClean="0">
                          <a:solidFill>
                            <a:srgbClr val="2D3B45"/>
                          </a:solidFill>
                        </a:rPr>
                        <a:t>Maintenance</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$200/mo</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variable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3168985962"/>
                  </a:ext>
                </a:extLst>
              </a:tr>
              <a:tr h="370840">
                <a:tc vMerge="1">
                  <a:txBody>
                    <a:bodyPr/>
                    <a:lstStyle/>
                    <a:p>
                      <a:pPr algn="l"/>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Desktops/Laptops</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$5000</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fixed</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769619334"/>
                  </a:ext>
                </a:extLst>
              </a:tr>
              <a:tr h="370840">
                <a:tc>
                  <a:txBody>
                    <a:bodyPr/>
                    <a:lstStyle/>
                    <a:p>
                      <a:pPr algn="l"/>
                      <a:r>
                        <a:rPr lang="tr-TR" sz="900" dirty="0" smtClean="0">
                          <a:solidFill>
                            <a:srgbClr val="2D3B45"/>
                          </a:solidFill>
                        </a:rPr>
                        <a:t>Labor</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Development &amp; Management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$400k/yr</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variable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81285105"/>
                  </a:ext>
                </a:extLst>
              </a:tr>
              <a:tr h="370840">
                <a:tc rowSpan="3">
                  <a:txBody>
                    <a:bodyPr/>
                    <a:lstStyle/>
                    <a:p>
                      <a:pPr algn="l"/>
                      <a:r>
                        <a:rPr lang="tr-TR" sz="900" dirty="0" smtClean="0">
                          <a:solidFill>
                            <a:srgbClr val="2D3B45"/>
                          </a:solidFill>
                        </a:rPr>
                        <a:t>Software</a:t>
                      </a:r>
                      <a:r>
                        <a:rPr lang="tr-TR" sz="900" baseline="0" dirty="0" smtClean="0">
                          <a:solidFill>
                            <a:srgbClr val="2D3B45"/>
                          </a:solidFill>
                        </a:rPr>
                        <a:t> &amp; Data Related</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Github Subscription</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$20/mo</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variable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64380189"/>
                  </a:ext>
                </a:extLst>
              </a:tr>
              <a:tr h="370840">
                <a:tc vMerge="1">
                  <a:txBody>
                    <a:bodyPr/>
                    <a:lstStyle/>
                    <a:p>
                      <a:pPr algn="l"/>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Data</a:t>
                      </a:r>
                      <a:r>
                        <a:rPr lang="tr-TR" sz="900" baseline="0" dirty="0" smtClean="0">
                          <a:solidFill>
                            <a:srgbClr val="2D3B45"/>
                          </a:solidFill>
                        </a:rPr>
                        <a:t> Collection</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$0</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none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261094442"/>
                  </a:ext>
                </a:extLst>
              </a:tr>
              <a:tr h="370840">
                <a:tc vMerge="1">
                  <a:txBody>
                    <a:bodyPr/>
                    <a:lstStyle/>
                    <a:p>
                      <a:pPr algn="l"/>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Model Deployment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$50/mo</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variable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711683911"/>
                  </a:ext>
                </a:extLst>
              </a:tr>
            </a:tbl>
          </a:graphicData>
        </a:graphic>
      </p:graphicFrame>
      <p:sp>
        <p:nvSpPr>
          <p:cNvPr id="13" name="Content Placeholder 2"/>
          <p:cNvSpPr>
            <a:spLocks noGrp="1"/>
          </p:cNvSpPr>
          <p:nvPr>
            <p:ph idx="1"/>
          </p:nvPr>
        </p:nvSpPr>
        <p:spPr>
          <a:xfrm>
            <a:off x="800099" y="4099592"/>
            <a:ext cx="7908130" cy="1329405"/>
          </a:xfrm>
        </p:spPr>
        <p:txBody>
          <a:bodyPr>
            <a:normAutofit/>
          </a:bodyPr>
          <a:lstStyle/>
          <a:p>
            <a:pPr marL="0" indent="0" algn="ctr">
              <a:buNone/>
            </a:pPr>
            <a:r>
              <a:rPr lang="tr-TR" sz="1200" dirty="0" smtClean="0">
                <a:solidFill>
                  <a:srgbClr val="2D3B45"/>
                </a:solidFill>
              </a:rPr>
              <a:t>Primary benefit of the project will be providing management better decisions on the investment strategy and eventually help the company grow!</a:t>
            </a:r>
            <a:endParaRPr lang="en-US" sz="900" dirty="0">
              <a:solidFill>
                <a:srgbClr val="2D3B45"/>
              </a:solidFill>
            </a:endParaRPr>
          </a:p>
        </p:txBody>
      </p:sp>
    </p:spTree>
    <p:extLst>
      <p:ext uri="{BB962C8B-B14F-4D97-AF65-F5344CB8AC3E}">
        <p14:creationId xmlns:p14="http://schemas.microsoft.com/office/powerpoint/2010/main" val="29343346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1.3. Data Mining Goals</a:t>
            </a:r>
            <a:r>
              <a:rPr lang="en-US" sz="1400" i="1" dirty="0" smtClean="0"/>
              <a:t/>
            </a:r>
            <a:br>
              <a:rPr lang="en-US" sz="1400" i="1" dirty="0" smtClean="0"/>
            </a:br>
            <a:r>
              <a:rPr lang="tr-TR" sz="1800" b="1" dirty="0" smtClean="0"/>
              <a:t>Data Mining Goal and Success Criteria</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11</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9" name="Content Placeholder 2"/>
          <p:cNvSpPr txBox="1">
            <a:spLocks/>
          </p:cNvSpPr>
          <p:nvPr/>
        </p:nvSpPr>
        <p:spPr>
          <a:xfrm>
            <a:off x="1623060" y="1577340"/>
            <a:ext cx="2393156" cy="1923098"/>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Data Mining Goal</a:t>
            </a:r>
          </a:p>
          <a:p>
            <a:pPr>
              <a:lnSpc>
                <a:spcPct val="150000"/>
              </a:lnSpc>
            </a:pPr>
            <a:r>
              <a:rPr lang="tr-TR" sz="1000" dirty="0" smtClean="0">
                <a:solidFill>
                  <a:srgbClr val="2D3B45"/>
                </a:solidFill>
              </a:rPr>
              <a:t>MovieWorks’ </a:t>
            </a:r>
            <a:r>
              <a:rPr lang="en-US" sz="1000" dirty="0" smtClean="0">
                <a:solidFill>
                  <a:srgbClr val="2D3B45"/>
                </a:solidFill>
              </a:rPr>
              <a:t>data </a:t>
            </a:r>
            <a:r>
              <a:rPr lang="en-US" sz="1000" dirty="0">
                <a:solidFill>
                  <a:srgbClr val="2D3B45"/>
                </a:solidFill>
              </a:rPr>
              <a:t>mining goal is to </a:t>
            </a:r>
            <a:r>
              <a:rPr lang="en-US" sz="1000" dirty="0" smtClean="0">
                <a:solidFill>
                  <a:srgbClr val="2D3B45"/>
                </a:solidFill>
              </a:rPr>
              <a:t>accurately</a:t>
            </a:r>
            <a:r>
              <a:rPr lang="tr-TR" sz="1000" dirty="0" smtClean="0">
                <a:solidFill>
                  <a:srgbClr val="2D3B45"/>
                </a:solidFill>
              </a:rPr>
              <a:t> and precisely</a:t>
            </a:r>
            <a:r>
              <a:rPr lang="en-US" sz="1000" dirty="0" smtClean="0">
                <a:solidFill>
                  <a:srgbClr val="2D3B45"/>
                </a:solidFill>
              </a:rPr>
              <a:t> </a:t>
            </a:r>
            <a:r>
              <a:rPr lang="en-US" sz="1000" dirty="0">
                <a:solidFill>
                  <a:srgbClr val="2D3B45"/>
                </a:solidFill>
              </a:rPr>
              <a:t>predict the profitability ratio of a proposed movie project.</a:t>
            </a:r>
          </a:p>
          <a:p>
            <a:pPr>
              <a:lnSpc>
                <a:spcPct val="150000"/>
              </a:lnSpc>
            </a:pPr>
            <a:endParaRPr lang="en-US" sz="1000" dirty="0">
              <a:solidFill>
                <a:srgbClr val="2D3B45"/>
              </a:solidFill>
            </a:endParaRPr>
          </a:p>
        </p:txBody>
      </p:sp>
      <p:sp>
        <p:nvSpPr>
          <p:cNvPr id="10" name="Content Placeholder 2"/>
          <p:cNvSpPr txBox="1">
            <a:spLocks/>
          </p:cNvSpPr>
          <p:nvPr/>
        </p:nvSpPr>
        <p:spPr>
          <a:xfrm>
            <a:off x="5308369" y="1577339"/>
            <a:ext cx="2393156" cy="2570711"/>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Data Mining</a:t>
            </a:r>
          </a:p>
          <a:p>
            <a:pPr marL="0" indent="0">
              <a:buFont typeface="Garamond" pitchFamily="18" charset="0"/>
              <a:buNone/>
            </a:pPr>
            <a:r>
              <a:rPr lang="tr-TR" sz="1400" b="1" dirty="0" smtClean="0">
                <a:solidFill>
                  <a:srgbClr val="2D3B45"/>
                </a:solidFill>
              </a:rPr>
              <a:t>Success Criteria</a:t>
            </a:r>
          </a:p>
          <a:p>
            <a:pPr>
              <a:lnSpc>
                <a:spcPct val="150000"/>
              </a:lnSpc>
            </a:pPr>
            <a:r>
              <a:rPr lang="tr-TR" sz="1000" dirty="0" smtClean="0">
                <a:solidFill>
                  <a:srgbClr val="2D3B45"/>
                </a:solidFill>
              </a:rPr>
              <a:t>Classification Model:</a:t>
            </a:r>
          </a:p>
          <a:p>
            <a:pPr lvl="1">
              <a:lnSpc>
                <a:spcPct val="150000"/>
              </a:lnSpc>
            </a:pPr>
            <a:r>
              <a:rPr lang="en-US" sz="1000" b="1" dirty="0">
                <a:solidFill>
                  <a:srgbClr val="2D3B45"/>
                </a:solidFill>
              </a:rPr>
              <a:t>75% Accuracy</a:t>
            </a:r>
          </a:p>
          <a:p>
            <a:pPr lvl="1">
              <a:lnSpc>
                <a:spcPct val="150000"/>
              </a:lnSpc>
            </a:pPr>
            <a:r>
              <a:rPr lang="en-US" sz="1000" b="1" dirty="0">
                <a:solidFill>
                  <a:srgbClr val="2D3B45"/>
                </a:solidFill>
              </a:rPr>
              <a:t>40% F-1 </a:t>
            </a:r>
            <a:r>
              <a:rPr lang="en-US" sz="1000" b="1" dirty="0" smtClean="0">
                <a:solidFill>
                  <a:srgbClr val="2D3B45"/>
                </a:solidFill>
              </a:rPr>
              <a:t>Score</a:t>
            </a:r>
            <a:endParaRPr lang="en-US" sz="1000" b="1" dirty="0">
              <a:solidFill>
                <a:srgbClr val="2D3B45"/>
              </a:solidFill>
            </a:endParaRPr>
          </a:p>
          <a:p>
            <a:pPr>
              <a:lnSpc>
                <a:spcPct val="150000"/>
              </a:lnSpc>
            </a:pPr>
            <a:r>
              <a:rPr lang="tr-TR" sz="1000" dirty="0" smtClean="0">
                <a:solidFill>
                  <a:srgbClr val="2D3B45"/>
                </a:solidFill>
              </a:rPr>
              <a:t>Regression Model</a:t>
            </a:r>
            <a:r>
              <a:rPr lang="tr-TR" sz="1000" dirty="0">
                <a:solidFill>
                  <a:srgbClr val="2D3B45"/>
                </a:solidFill>
              </a:rPr>
              <a:t>:</a:t>
            </a:r>
          </a:p>
          <a:p>
            <a:pPr lvl="1">
              <a:lnSpc>
                <a:spcPct val="150000"/>
              </a:lnSpc>
            </a:pPr>
            <a:r>
              <a:rPr lang="en-US" sz="1000" b="1" dirty="0">
                <a:solidFill>
                  <a:srgbClr val="2D3B45"/>
                </a:solidFill>
              </a:rPr>
              <a:t>Root Mean Square Error (RMSE)</a:t>
            </a:r>
          </a:p>
          <a:p>
            <a:pPr>
              <a:lnSpc>
                <a:spcPct val="150000"/>
              </a:lnSpc>
            </a:pPr>
            <a:endParaRPr lang="en-US" sz="1000" b="1" dirty="0">
              <a:solidFill>
                <a:srgbClr val="2D3B45"/>
              </a:solidFill>
            </a:endParaRPr>
          </a:p>
        </p:txBody>
      </p:sp>
    </p:spTree>
    <p:extLst>
      <p:ext uri="{BB962C8B-B14F-4D97-AF65-F5344CB8AC3E}">
        <p14:creationId xmlns:p14="http://schemas.microsoft.com/office/powerpoint/2010/main" val="3204330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1.4. Project Plan</a:t>
            </a:r>
            <a:r>
              <a:rPr lang="en-US" sz="1400" i="1" dirty="0" smtClean="0"/>
              <a:t/>
            </a:r>
            <a:br>
              <a:rPr lang="en-US" sz="1400" i="1" dirty="0" smtClean="0"/>
            </a:br>
            <a:r>
              <a:rPr lang="tr-TR" sz="1800" b="1" dirty="0" smtClean="0"/>
              <a:t>Project Plan</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pic>
        <p:nvPicPr>
          <p:cNvPr id="7" name="Google Shape;112;p21"/>
          <p:cNvPicPr preferRelativeResize="0"/>
          <p:nvPr/>
        </p:nvPicPr>
        <p:blipFill rotWithShape="1">
          <a:blip r:embed="rId3">
            <a:alphaModFix/>
          </a:blip>
          <a:srcRect l="673" t="199" r="2018" b="-1"/>
          <a:stretch/>
        </p:blipFill>
        <p:spPr>
          <a:xfrm>
            <a:off x="3120272" y="1404594"/>
            <a:ext cx="3064837" cy="2849692"/>
          </a:xfrm>
          <a:prstGeom prst="rect">
            <a:avLst/>
          </a:prstGeom>
          <a:noFill/>
          <a:ln>
            <a:noFill/>
          </a:ln>
        </p:spPr>
      </p:pic>
    </p:spTree>
    <p:extLst>
      <p:ext uri="{BB962C8B-B14F-4D97-AF65-F5344CB8AC3E}">
        <p14:creationId xmlns:p14="http://schemas.microsoft.com/office/powerpoint/2010/main" val="23213894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1.4. Project Plan</a:t>
            </a:r>
            <a:r>
              <a:rPr lang="en-US" sz="1400" i="1" dirty="0" smtClean="0"/>
              <a:t/>
            </a:r>
            <a:br>
              <a:rPr lang="en-US" sz="1400" i="1" dirty="0" smtClean="0"/>
            </a:br>
            <a:r>
              <a:rPr lang="tr-TR" sz="1800" b="1" dirty="0" smtClean="0"/>
              <a:t>Project Plan</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13</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2" name="Table 11"/>
          <p:cNvGraphicFramePr>
            <a:graphicFrameLocks noGrp="1"/>
          </p:cNvGraphicFramePr>
          <p:nvPr/>
        </p:nvGraphicFramePr>
        <p:xfrm>
          <a:off x="800097" y="1319781"/>
          <a:ext cx="7908130" cy="2566174"/>
        </p:xfrm>
        <a:graphic>
          <a:graphicData uri="http://schemas.openxmlformats.org/drawingml/2006/table">
            <a:tbl>
              <a:tblPr firstRow="1" bandRow="1">
                <a:tableStyleId>{2D5ABB26-0587-4C30-8999-92F81FD0307C}</a:tableStyleId>
              </a:tblPr>
              <a:tblGrid>
                <a:gridCol w="982208">
                  <a:extLst>
                    <a:ext uri="{9D8B030D-6E8A-4147-A177-3AD203B41FA5}">
                      <a16:colId xmlns:a16="http://schemas.microsoft.com/office/drawing/2014/main" val="528355899"/>
                    </a:ext>
                  </a:extLst>
                </a:gridCol>
                <a:gridCol w="798163">
                  <a:extLst>
                    <a:ext uri="{9D8B030D-6E8A-4147-A177-3AD203B41FA5}">
                      <a16:colId xmlns:a16="http://schemas.microsoft.com/office/drawing/2014/main" val="992510624"/>
                    </a:ext>
                  </a:extLst>
                </a:gridCol>
                <a:gridCol w="914400">
                  <a:extLst>
                    <a:ext uri="{9D8B030D-6E8A-4147-A177-3AD203B41FA5}">
                      <a16:colId xmlns:a16="http://schemas.microsoft.com/office/drawing/2014/main" val="2847334798"/>
                    </a:ext>
                  </a:extLst>
                </a:gridCol>
                <a:gridCol w="844657">
                  <a:extLst>
                    <a:ext uri="{9D8B030D-6E8A-4147-A177-3AD203B41FA5}">
                      <a16:colId xmlns:a16="http://schemas.microsoft.com/office/drawing/2014/main" val="1701611899"/>
                    </a:ext>
                  </a:extLst>
                </a:gridCol>
                <a:gridCol w="1301858">
                  <a:extLst>
                    <a:ext uri="{9D8B030D-6E8A-4147-A177-3AD203B41FA5}">
                      <a16:colId xmlns:a16="http://schemas.microsoft.com/office/drawing/2014/main" val="2646982586"/>
                    </a:ext>
                  </a:extLst>
                </a:gridCol>
                <a:gridCol w="1317356">
                  <a:extLst>
                    <a:ext uri="{9D8B030D-6E8A-4147-A177-3AD203B41FA5}">
                      <a16:colId xmlns:a16="http://schemas.microsoft.com/office/drawing/2014/main" val="904573077"/>
                    </a:ext>
                  </a:extLst>
                </a:gridCol>
                <a:gridCol w="1749488">
                  <a:extLst>
                    <a:ext uri="{9D8B030D-6E8A-4147-A177-3AD203B41FA5}">
                      <a16:colId xmlns:a16="http://schemas.microsoft.com/office/drawing/2014/main" val="3243045831"/>
                    </a:ext>
                  </a:extLst>
                </a:gridCol>
              </a:tblGrid>
              <a:tr h="408280">
                <a:tc>
                  <a:txBody>
                    <a:bodyPr/>
                    <a:lstStyle/>
                    <a:p>
                      <a:pPr marL="0" lvl="0" indent="0" algn="l" rtl="0">
                        <a:spcBef>
                          <a:spcPts val="0"/>
                        </a:spcBef>
                        <a:spcAft>
                          <a:spcPts val="0"/>
                        </a:spcAft>
                        <a:buNone/>
                      </a:pPr>
                      <a:r>
                        <a:rPr lang="en" sz="800" b="1" dirty="0">
                          <a:solidFill>
                            <a:srgbClr val="2D3B45"/>
                          </a:solidFill>
                        </a:rPr>
                        <a:t>Phase</a:t>
                      </a:r>
                      <a:endParaRPr sz="800" b="1" dirty="0">
                        <a:solidFill>
                          <a:srgbClr val="2D3B45"/>
                        </a:solidFill>
                      </a:endParaRPr>
                    </a:p>
                  </a:txBody>
                  <a:tcPr marL="91425" marR="91425" marT="91425" marB="91425" anchor="ctr">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Duration</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Resources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Inputs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Outputs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Dependencies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Risks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marL="0" lvl="0" indent="0" algn="l" rtl="0">
                        <a:lnSpc>
                          <a:spcPct val="115000"/>
                        </a:lnSpc>
                        <a:spcBef>
                          <a:spcPts val="0"/>
                        </a:spcBef>
                        <a:spcAft>
                          <a:spcPts val="0"/>
                        </a:spcAft>
                        <a:buClr>
                          <a:schemeClr val="dk1"/>
                        </a:buClr>
                        <a:buSzPts val="1100"/>
                        <a:buFont typeface="Arial"/>
                        <a:buNone/>
                      </a:pPr>
                      <a:r>
                        <a:rPr lang="en" sz="800" b="1" dirty="0">
                          <a:solidFill>
                            <a:srgbClr val="2D3B45"/>
                          </a:solidFill>
                        </a:rPr>
                        <a:t>Business understanding</a:t>
                      </a:r>
                      <a:endParaRPr sz="800" b="1" dirty="0">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1 week</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Business analysts</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Company’s background, Data</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Report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Workforce, customers’ preferences</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Business risk, no clear vision </a:t>
                      </a:r>
                      <a:endParaRPr sz="800" dirty="0">
                        <a:solidFill>
                          <a:srgbClr val="2D3B45"/>
                        </a:solidFill>
                      </a:endParaRPr>
                    </a:p>
                    <a:p>
                      <a:pPr marL="0" lvl="0" indent="0" algn="l" rtl="0">
                        <a:spcBef>
                          <a:spcPts val="0"/>
                        </a:spcBef>
                        <a:spcAft>
                          <a:spcPts val="0"/>
                        </a:spcAft>
                        <a:buNone/>
                      </a:pPr>
                      <a:r>
                        <a:rPr lang="en" sz="800" i="1" dirty="0">
                          <a:solidFill>
                            <a:srgbClr val="2D3B45"/>
                          </a:solidFill>
                        </a:rPr>
                        <a:t>Recommendations: </a:t>
                      </a:r>
                      <a:r>
                        <a:rPr lang="en" sz="800" dirty="0">
                          <a:solidFill>
                            <a:srgbClr val="2D3B45"/>
                          </a:solidFill>
                        </a:rPr>
                        <a:t>have a few ideas for the project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81285105"/>
                  </a:ext>
                </a:extLst>
              </a:tr>
              <a:tr h="370840">
                <a:tc>
                  <a:txBody>
                    <a:bodyPr/>
                    <a:lstStyle/>
                    <a:p>
                      <a:pPr marL="0" lvl="0" indent="0" algn="l" rtl="0">
                        <a:lnSpc>
                          <a:spcPct val="115000"/>
                        </a:lnSpc>
                        <a:spcBef>
                          <a:spcPts val="0"/>
                        </a:spcBef>
                        <a:spcAft>
                          <a:spcPts val="0"/>
                        </a:spcAft>
                        <a:buClr>
                          <a:schemeClr val="dk1"/>
                        </a:buClr>
                        <a:buSzPts val="1100"/>
                        <a:buFont typeface="Arial"/>
                        <a:buNone/>
                      </a:pPr>
                      <a:r>
                        <a:rPr lang="en" sz="800" b="1" dirty="0">
                          <a:solidFill>
                            <a:srgbClr val="2D3B45"/>
                          </a:solidFill>
                        </a:rPr>
                        <a:t>Data understanding</a:t>
                      </a:r>
                      <a:endParaRPr sz="800" b="1" dirty="0">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3 week</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Analysts</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Data</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Reports: Initial data collection report, Data description report, Data quality report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Business understanding</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Problems with data, problems with technology</a:t>
                      </a:r>
                      <a:endParaRPr sz="800" dirty="0">
                        <a:solidFill>
                          <a:srgbClr val="2D3B45"/>
                        </a:solidFill>
                      </a:endParaRPr>
                    </a:p>
                    <a:p>
                      <a:pPr marL="0" lvl="0" indent="0" algn="l" rtl="0">
                        <a:spcBef>
                          <a:spcPts val="0"/>
                        </a:spcBef>
                        <a:spcAft>
                          <a:spcPts val="0"/>
                        </a:spcAft>
                        <a:buNone/>
                      </a:pPr>
                      <a:r>
                        <a:rPr lang="en" sz="800" i="1" dirty="0">
                          <a:solidFill>
                            <a:srgbClr val="2D3B45"/>
                          </a:solidFill>
                        </a:rPr>
                        <a:t>Recommendations: </a:t>
                      </a:r>
                      <a:r>
                        <a:rPr lang="en" sz="800" dirty="0">
                          <a:solidFill>
                            <a:srgbClr val="2D3B45"/>
                          </a:solidFill>
                        </a:rPr>
                        <a:t>backup data, find different resources</a:t>
                      </a:r>
                      <a:endParaRPr sz="9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645303961"/>
                  </a:ext>
                </a:extLst>
              </a:tr>
              <a:tr h="370840">
                <a:tc>
                  <a:txBody>
                    <a:bodyPr/>
                    <a:lstStyle/>
                    <a:p>
                      <a:pPr marL="0" lvl="0" indent="0" algn="l" rtl="0">
                        <a:lnSpc>
                          <a:spcPct val="115000"/>
                        </a:lnSpc>
                        <a:spcBef>
                          <a:spcPts val="0"/>
                        </a:spcBef>
                        <a:spcAft>
                          <a:spcPts val="0"/>
                        </a:spcAft>
                        <a:buClr>
                          <a:schemeClr val="dk1"/>
                        </a:buClr>
                        <a:buSzPts val="1100"/>
                        <a:buFont typeface="Arial"/>
                        <a:buNone/>
                      </a:pPr>
                      <a:r>
                        <a:rPr lang="en" sz="800" b="1" dirty="0">
                          <a:solidFill>
                            <a:srgbClr val="2D3B45"/>
                          </a:solidFill>
                        </a:rPr>
                        <a:t>Data preparation</a:t>
                      </a:r>
                      <a:endParaRPr sz="800" b="1" dirty="0">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5 week</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Analysts</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Raw data</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Dataset description report, Final dataset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Data understanding</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Clr>
                          <a:schemeClr val="dk1"/>
                        </a:buClr>
                        <a:buSzPts val="1100"/>
                        <a:buFont typeface="Arial"/>
                        <a:buNone/>
                      </a:pPr>
                      <a:r>
                        <a:rPr lang="en" sz="800" dirty="0">
                          <a:solidFill>
                            <a:srgbClr val="2D3B45"/>
                          </a:solidFill>
                        </a:rPr>
                        <a:t>Problems with data, problems with technology</a:t>
                      </a:r>
                      <a:endParaRPr sz="800" dirty="0">
                        <a:solidFill>
                          <a:srgbClr val="2D3B45"/>
                        </a:solidFill>
                      </a:endParaRPr>
                    </a:p>
                    <a:p>
                      <a:pPr marL="0" lvl="0" indent="0" algn="l" rtl="0">
                        <a:spcBef>
                          <a:spcPts val="0"/>
                        </a:spcBef>
                        <a:spcAft>
                          <a:spcPts val="0"/>
                        </a:spcAft>
                        <a:buClr>
                          <a:schemeClr val="dk1"/>
                        </a:buClr>
                        <a:buSzPts val="1100"/>
                        <a:buFont typeface="Arial"/>
                        <a:buNone/>
                      </a:pPr>
                      <a:r>
                        <a:rPr lang="en" sz="800" i="1" dirty="0">
                          <a:solidFill>
                            <a:srgbClr val="2D3B45"/>
                          </a:solidFill>
                        </a:rPr>
                        <a:t>Recommendations: </a:t>
                      </a:r>
                      <a:r>
                        <a:rPr lang="en" sz="800" dirty="0">
                          <a:solidFill>
                            <a:srgbClr val="2D3B45"/>
                          </a:solidFill>
                        </a:rPr>
                        <a:t>check data regularly</a:t>
                      </a:r>
                      <a:endParaRPr sz="9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extLst>
                  <a:ext uri="{0D108BD9-81ED-4DB2-BD59-A6C34878D82A}">
                    <a16:rowId xmlns:a16="http://schemas.microsoft.com/office/drawing/2014/main" val="330799339"/>
                  </a:ext>
                </a:extLst>
              </a:tr>
            </a:tbl>
          </a:graphicData>
        </a:graphic>
      </p:graphicFrame>
    </p:spTree>
    <p:extLst>
      <p:ext uri="{BB962C8B-B14F-4D97-AF65-F5344CB8AC3E}">
        <p14:creationId xmlns:p14="http://schemas.microsoft.com/office/powerpoint/2010/main" val="352922888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1.4. Project Plan</a:t>
            </a:r>
            <a:r>
              <a:rPr lang="en-US" sz="1400" i="1" dirty="0" smtClean="0"/>
              <a:t/>
            </a:r>
            <a:br>
              <a:rPr lang="en-US" sz="1400" i="1" dirty="0" smtClean="0"/>
            </a:br>
            <a:r>
              <a:rPr lang="tr-TR" sz="1800" b="1" dirty="0" smtClean="0"/>
              <a:t>Project Plan</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2" name="Table 11"/>
          <p:cNvGraphicFramePr>
            <a:graphicFrameLocks noGrp="1"/>
          </p:cNvGraphicFramePr>
          <p:nvPr>
            <p:extLst>
              <p:ext uri="{D42A27DB-BD31-4B8C-83A1-F6EECF244321}">
                <p14:modId xmlns:p14="http://schemas.microsoft.com/office/powerpoint/2010/main" val="3103436438"/>
              </p:ext>
            </p:extLst>
          </p:nvPr>
        </p:nvGraphicFramePr>
        <p:xfrm>
          <a:off x="800097" y="1319781"/>
          <a:ext cx="7908130" cy="3340366"/>
        </p:xfrm>
        <a:graphic>
          <a:graphicData uri="http://schemas.openxmlformats.org/drawingml/2006/table">
            <a:tbl>
              <a:tblPr firstRow="1" bandRow="1">
                <a:tableStyleId>{2D5ABB26-0587-4C30-8999-92F81FD0307C}</a:tableStyleId>
              </a:tblPr>
              <a:tblGrid>
                <a:gridCol w="982208">
                  <a:extLst>
                    <a:ext uri="{9D8B030D-6E8A-4147-A177-3AD203B41FA5}">
                      <a16:colId xmlns:a16="http://schemas.microsoft.com/office/drawing/2014/main" val="528355899"/>
                    </a:ext>
                  </a:extLst>
                </a:gridCol>
                <a:gridCol w="798163">
                  <a:extLst>
                    <a:ext uri="{9D8B030D-6E8A-4147-A177-3AD203B41FA5}">
                      <a16:colId xmlns:a16="http://schemas.microsoft.com/office/drawing/2014/main" val="992510624"/>
                    </a:ext>
                  </a:extLst>
                </a:gridCol>
                <a:gridCol w="914400">
                  <a:extLst>
                    <a:ext uri="{9D8B030D-6E8A-4147-A177-3AD203B41FA5}">
                      <a16:colId xmlns:a16="http://schemas.microsoft.com/office/drawing/2014/main" val="2847334798"/>
                    </a:ext>
                  </a:extLst>
                </a:gridCol>
                <a:gridCol w="844657">
                  <a:extLst>
                    <a:ext uri="{9D8B030D-6E8A-4147-A177-3AD203B41FA5}">
                      <a16:colId xmlns:a16="http://schemas.microsoft.com/office/drawing/2014/main" val="1701611899"/>
                    </a:ext>
                  </a:extLst>
                </a:gridCol>
                <a:gridCol w="1301858">
                  <a:extLst>
                    <a:ext uri="{9D8B030D-6E8A-4147-A177-3AD203B41FA5}">
                      <a16:colId xmlns:a16="http://schemas.microsoft.com/office/drawing/2014/main" val="2646982586"/>
                    </a:ext>
                  </a:extLst>
                </a:gridCol>
                <a:gridCol w="1317356">
                  <a:extLst>
                    <a:ext uri="{9D8B030D-6E8A-4147-A177-3AD203B41FA5}">
                      <a16:colId xmlns:a16="http://schemas.microsoft.com/office/drawing/2014/main" val="904573077"/>
                    </a:ext>
                  </a:extLst>
                </a:gridCol>
                <a:gridCol w="1749488">
                  <a:extLst>
                    <a:ext uri="{9D8B030D-6E8A-4147-A177-3AD203B41FA5}">
                      <a16:colId xmlns:a16="http://schemas.microsoft.com/office/drawing/2014/main" val="3243045831"/>
                    </a:ext>
                  </a:extLst>
                </a:gridCol>
              </a:tblGrid>
              <a:tr h="408280">
                <a:tc>
                  <a:txBody>
                    <a:bodyPr/>
                    <a:lstStyle/>
                    <a:p>
                      <a:pPr marL="0" lvl="0" indent="0" algn="l" rtl="0">
                        <a:spcBef>
                          <a:spcPts val="0"/>
                        </a:spcBef>
                        <a:spcAft>
                          <a:spcPts val="0"/>
                        </a:spcAft>
                        <a:buNone/>
                      </a:pPr>
                      <a:r>
                        <a:rPr lang="en" sz="800" b="1" dirty="0">
                          <a:solidFill>
                            <a:srgbClr val="2D3B45"/>
                          </a:solidFill>
                        </a:rPr>
                        <a:t>Phase</a:t>
                      </a:r>
                      <a:endParaRPr sz="800" b="1" dirty="0">
                        <a:solidFill>
                          <a:srgbClr val="2D3B45"/>
                        </a:solidFill>
                      </a:endParaRPr>
                    </a:p>
                  </a:txBody>
                  <a:tcPr marL="91425" marR="91425" marT="91425" marB="91425" anchor="ctr">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Duration</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Resources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Inputs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Outputs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Dependencies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b="1" dirty="0">
                          <a:solidFill>
                            <a:srgbClr val="2D3B45"/>
                          </a:solidFill>
                        </a:rPr>
                        <a:t>Risks</a:t>
                      </a:r>
                      <a:endParaRPr sz="800" b="1" dirty="0">
                        <a:solidFill>
                          <a:srgbClr val="2D3B45"/>
                        </a:solidFill>
                      </a:endParaRPr>
                    </a:p>
                  </a:txBody>
                  <a:tcPr marL="91425" marR="91425" marT="91425" marB="91425" anchor="ctr">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marL="0" lvl="0" indent="0" algn="l" rtl="0">
                        <a:spcBef>
                          <a:spcPts val="0"/>
                        </a:spcBef>
                        <a:spcAft>
                          <a:spcPts val="0"/>
                        </a:spcAft>
                        <a:buNone/>
                      </a:pPr>
                      <a:r>
                        <a:rPr lang="en" sz="800" b="1" dirty="0">
                          <a:solidFill>
                            <a:srgbClr val="2D3B45"/>
                          </a:solidFill>
                        </a:rPr>
                        <a:t>Modeling</a:t>
                      </a:r>
                      <a:endParaRPr sz="800" b="1" dirty="0">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3 week</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Data Scientists</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Data</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Report, Model</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Data preparation</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a:solidFill>
                            <a:srgbClr val="2D3B45"/>
                          </a:solidFill>
                        </a:rPr>
                        <a:t>Data problems, building a poor model, which does not highlight important parts</a:t>
                      </a:r>
                      <a:endParaRPr sz="800">
                        <a:solidFill>
                          <a:srgbClr val="2D3B45"/>
                        </a:solidFill>
                      </a:endParaRPr>
                    </a:p>
                    <a:p>
                      <a:pPr marL="0" lvl="0" indent="0" algn="l" rtl="0">
                        <a:lnSpc>
                          <a:spcPct val="115000"/>
                        </a:lnSpc>
                        <a:spcBef>
                          <a:spcPts val="0"/>
                        </a:spcBef>
                        <a:spcAft>
                          <a:spcPts val="0"/>
                        </a:spcAft>
                        <a:buClr>
                          <a:schemeClr val="dk1"/>
                        </a:buClr>
                        <a:buSzPts val="1100"/>
                        <a:buFont typeface="Arial"/>
                        <a:buNone/>
                      </a:pPr>
                      <a:r>
                        <a:rPr lang="en" sz="800" i="1">
                          <a:solidFill>
                            <a:srgbClr val="2D3B45"/>
                          </a:solidFill>
                        </a:rPr>
                        <a:t>Recommendations: </a:t>
                      </a:r>
                      <a:r>
                        <a:rPr lang="en" sz="800">
                          <a:solidFill>
                            <a:srgbClr val="2D3B45"/>
                          </a:solidFill>
                        </a:rPr>
                        <a:t>return back to the Data preparation model and create model</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81285105"/>
                  </a:ext>
                </a:extLst>
              </a:tr>
              <a:tr h="370840">
                <a:tc>
                  <a:txBody>
                    <a:bodyPr/>
                    <a:lstStyle/>
                    <a:p>
                      <a:pPr marL="0" lvl="0" indent="0" algn="l" rtl="0">
                        <a:spcBef>
                          <a:spcPts val="0"/>
                        </a:spcBef>
                        <a:spcAft>
                          <a:spcPts val="0"/>
                        </a:spcAft>
                        <a:buNone/>
                      </a:pPr>
                      <a:r>
                        <a:rPr lang="en" sz="800" b="1">
                          <a:solidFill>
                            <a:srgbClr val="2D3B45"/>
                          </a:solidFill>
                        </a:rPr>
                        <a:t>Evaluation</a:t>
                      </a:r>
                      <a:endParaRPr sz="800" b="1">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1 week</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Data scientists, Management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Model</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Report</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spcBef>
                          <a:spcPts val="0"/>
                        </a:spcBef>
                        <a:spcAft>
                          <a:spcPts val="0"/>
                        </a:spcAft>
                        <a:buNone/>
                      </a:pPr>
                      <a:r>
                        <a:rPr lang="en" sz="800" dirty="0">
                          <a:solidFill>
                            <a:srgbClr val="2D3B45"/>
                          </a:solidFill>
                        </a:rPr>
                        <a:t>Modeling</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Having small budget and less resources</a:t>
                      </a:r>
                      <a:endParaRPr sz="800" dirty="0">
                        <a:solidFill>
                          <a:srgbClr val="2D3B45"/>
                        </a:solidFill>
                      </a:endParaRPr>
                    </a:p>
                    <a:p>
                      <a:pPr marL="0" lvl="0" indent="0" algn="l" rtl="0">
                        <a:lnSpc>
                          <a:spcPct val="115000"/>
                        </a:lnSpc>
                        <a:spcBef>
                          <a:spcPts val="0"/>
                        </a:spcBef>
                        <a:spcAft>
                          <a:spcPts val="0"/>
                        </a:spcAft>
                        <a:buClr>
                          <a:schemeClr val="dk1"/>
                        </a:buClr>
                        <a:buSzPts val="1100"/>
                        <a:buFont typeface="Arial"/>
                        <a:buNone/>
                      </a:pPr>
                      <a:r>
                        <a:rPr lang="en" sz="800" i="1" dirty="0">
                          <a:solidFill>
                            <a:srgbClr val="2D3B45"/>
                          </a:solidFill>
                        </a:rPr>
                        <a:t>Recommendations:</a:t>
                      </a:r>
                      <a:endParaRPr sz="800" i="1" dirty="0">
                        <a:solidFill>
                          <a:srgbClr val="2D3B45"/>
                        </a:solidFill>
                      </a:endParaRPr>
                    </a:p>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update information about budget and resources throughout the process</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645303961"/>
                  </a:ext>
                </a:extLst>
              </a:tr>
              <a:tr h="370840">
                <a:tc>
                  <a:txBody>
                    <a:bodyPr/>
                    <a:lstStyle/>
                    <a:p>
                      <a:pPr marL="0" lvl="0" indent="0" algn="l" rtl="0">
                        <a:spcBef>
                          <a:spcPts val="0"/>
                        </a:spcBef>
                        <a:spcAft>
                          <a:spcPts val="0"/>
                        </a:spcAft>
                        <a:buNone/>
                      </a:pPr>
                      <a:r>
                        <a:rPr lang="en" sz="800" b="1">
                          <a:solidFill>
                            <a:srgbClr val="2D3B45"/>
                          </a:solidFill>
                        </a:rPr>
                        <a:t>Deployment</a:t>
                      </a:r>
                      <a:endParaRPr sz="800" b="1">
                        <a:solidFill>
                          <a:srgbClr val="2D3B45"/>
                        </a:solidFill>
                      </a:endParaRPr>
                    </a:p>
                  </a:txBody>
                  <a:tcPr marL="91425" marR="91425" marT="91425" marB="91425">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1 week</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a:solidFill>
                            <a:srgbClr val="2D3B45"/>
                          </a:solidFill>
                        </a:rPr>
                        <a:t>Customer, Data Analysts</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a:solidFill>
                            <a:srgbClr val="2D3B45"/>
                          </a:solidFill>
                        </a:rPr>
                        <a:t>Data, model</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Report</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spcBef>
                          <a:spcPts val="0"/>
                        </a:spcBef>
                        <a:spcAft>
                          <a:spcPts val="0"/>
                        </a:spcAft>
                        <a:buNone/>
                      </a:pPr>
                      <a:r>
                        <a:rPr lang="en" sz="800">
                          <a:solidFill>
                            <a:srgbClr val="2D3B45"/>
                          </a:solidFill>
                        </a:rPr>
                        <a:t>Evaluation</a:t>
                      </a:r>
                      <a:endParaRPr sz="80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tc>
                  <a:txBody>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2D3B45"/>
                          </a:solidFill>
                        </a:rPr>
                        <a:t>The project does not meet initial goals</a:t>
                      </a:r>
                      <a:endParaRPr sz="800" dirty="0">
                        <a:solidFill>
                          <a:srgbClr val="2D3B45"/>
                        </a:solidFill>
                      </a:endParaRPr>
                    </a:p>
                    <a:p>
                      <a:pPr marL="0" lvl="0" indent="0" algn="l" rtl="0">
                        <a:lnSpc>
                          <a:spcPct val="115000"/>
                        </a:lnSpc>
                        <a:spcBef>
                          <a:spcPts val="0"/>
                        </a:spcBef>
                        <a:spcAft>
                          <a:spcPts val="0"/>
                        </a:spcAft>
                        <a:buClr>
                          <a:schemeClr val="dk1"/>
                        </a:buClr>
                        <a:buSzPts val="1100"/>
                        <a:buFont typeface="Arial"/>
                        <a:buNone/>
                      </a:pPr>
                      <a:r>
                        <a:rPr lang="en" sz="800" i="1" dirty="0">
                          <a:solidFill>
                            <a:srgbClr val="2D3B45"/>
                          </a:solidFill>
                        </a:rPr>
                        <a:t>Recommendations:</a:t>
                      </a:r>
                      <a:r>
                        <a:rPr lang="en" sz="800" dirty="0">
                          <a:solidFill>
                            <a:srgbClr val="2D3B45"/>
                          </a:solidFill>
                        </a:rPr>
                        <a:t> return to previous phases and follow the process once again</a:t>
                      </a:r>
                      <a:endParaRPr sz="800" dirty="0">
                        <a:solidFill>
                          <a:srgbClr val="2D3B45"/>
                        </a:solidFill>
                      </a:endParaRPr>
                    </a:p>
                  </a:txBody>
                  <a:tcPr marL="91425" marR="91425" marT="91425" marB="91425">
                    <a:lnL w="3175" cap="flat" cmpd="sng" algn="ctr">
                      <a:solidFill>
                        <a:schemeClr val="tx1"/>
                      </a:solidFill>
                      <a:prstDash val="dash"/>
                      <a:round/>
                      <a:headEnd type="none" w="med" len="med"/>
                      <a:tailEnd type="none" w="med" len="med"/>
                    </a:lnL>
                    <a:lnR w="3175" cap="flat" cmpd="sng" algn="ctr">
                      <a:no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noFill/>
                      <a:prstDash val="dash"/>
                      <a:round/>
                      <a:headEnd type="none" w="med" len="med"/>
                      <a:tailEnd type="none" w="med" len="med"/>
                    </a:lnB>
                  </a:tcPr>
                </a:tc>
                <a:extLst>
                  <a:ext uri="{0D108BD9-81ED-4DB2-BD59-A6C34878D82A}">
                    <a16:rowId xmlns:a16="http://schemas.microsoft.com/office/drawing/2014/main" val="330799339"/>
                  </a:ext>
                </a:extLst>
              </a:tr>
            </a:tbl>
          </a:graphicData>
        </a:graphic>
      </p:graphicFrame>
    </p:spTree>
    <p:extLst>
      <p:ext uri="{BB962C8B-B14F-4D97-AF65-F5344CB8AC3E}">
        <p14:creationId xmlns:p14="http://schemas.microsoft.com/office/powerpoint/2010/main" val="4426743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1.4. Project Plan</a:t>
            </a:r>
            <a:r>
              <a:rPr lang="en-US" sz="1400" i="1" dirty="0" smtClean="0"/>
              <a:t/>
            </a:r>
            <a:br>
              <a:rPr lang="en-US" sz="1400" i="1" dirty="0" smtClean="0"/>
            </a:br>
            <a:r>
              <a:rPr lang="tr-TR" sz="1800" b="1" dirty="0" smtClean="0"/>
              <a:t>Tools &amp; Techniques</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15</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2" name="Table 11"/>
          <p:cNvGraphicFramePr>
            <a:graphicFrameLocks noGrp="1"/>
          </p:cNvGraphicFramePr>
          <p:nvPr>
            <p:extLst>
              <p:ext uri="{D42A27DB-BD31-4B8C-83A1-F6EECF244321}">
                <p14:modId xmlns:p14="http://schemas.microsoft.com/office/powerpoint/2010/main" val="3326787235"/>
              </p:ext>
            </p:extLst>
          </p:nvPr>
        </p:nvGraphicFramePr>
        <p:xfrm>
          <a:off x="1234440" y="1417217"/>
          <a:ext cx="6912341" cy="2658720"/>
        </p:xfrm>
        <a:graphic>
          <a:graphicData uri="http://schemas.openxmlformats.org/drawingml/2006/table">
            <a:tbl>
              <a:tblPr firstRow="1" bandRow="1">
                <a:tableStyleId>{2D5ABB26-0587-4C30-8999-92F81FD0307C}</a:tableStyleId>
              </a:tblPr>
              <a:tblGrid>
                <a:gridCol w="1553730">
                  <a:extLst>
                    <a:ext uri="{9D8B030D-6E8A-4147-A177-3AD203B41FA5}">
                      <a16:colId xmlns:a16="http://schemas.microsoft.com/office/drawing/2014/main" val="528355899"/>
                    </a:ext>
                  </a:extLst>
                </a:gridCol>
                <a:gridCol w="2203555">
                  <a:extLst>
                    <a:ext uri="{9D8B030D-6E8A-4147-A177-3AD203B41FA5}">
                      <a16:colId xmlns:a16="http://schemas.microsoft.com/office/drawing/2014/main" val="992510624"/>
                    </a:ext>
                  </a:extLst>
                </a:gridCol>
                <a:gridCol w="3155056">
                  <a:extLst>
                    <a:ext uri="{9D8B030D-6E8A-4147-A177-3AD203B41FA5}">
                      <a16:colId xmlns:a16="http://schemas.microsoft.com/office/drawing/2014/main" val="2847334798"/>
                    </a:ext>
                  </a:extLst>
                </a:gridCol>
              </a:tblGrid>
              <a:tr h="408280">
                <a:tc>
                  <a:txBody>
                    <a:bodyPr/>
                    <a:lstStyle/>
                    <a:p>
                      <a:pPr rtl="0" fontAlgn="t">
                        <a:spcBef>
                          <a:spcPts val="0"/>
                        </a:spcBef>
                        <a:spcAft>
                          <a:spcPts val="0"/>
                        </a:spcAft>
                      </a:pPr>
                      <a:r>
                        <a:rPr lang="tr-TR" sz="1000" b="1" i="0" u="none" strike="noStrike" dirty="0">
                          <a:solidFill>
                            <a:srgbClr val="2D3B45"/>
                          </a:solidFill>
                          <a:effectLst/>
                          <a:latin typeface="+mn-lt"/>
                        </a:rPr>
                        <a:t>Phase</a:t>
                      </a:r>
                      <a:endParaRPr lang="tr-TR" sz="1000" b="1" dirty="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1" i="0" u="none" strike="noStrike" dirty="0">
                          <a:solidFill>
                            <a:srgbClr val="2D3B45"/>
                          </a:solidFill>
                          <a:effectLst/>
                          <a:latin typeface="+mn-lt"/>
                        </a:rPr>
                        <a:t>Tools</a:t>
                      </a:r>
                      <a:endParaRPr lang="tr-TR" sz="1000" b="1"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1" i="0" u="none" strike="noStrike" dirty="0">
                          <a:solidFill>
                            <a:srgbClr val="2D3B45"/>
                          </a:solidFill>
                          <a:effectLst/>
                          <a:latin typeface="+mn-lt"/>
                        </a:rPr>
                        <a:t>Techniques</a:t>
                      </a:r>
                      <a:endParaRPr lang="tr-TR" sz="1000" b="1"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no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rtl="0" fontAlgn="t">
                        <a:spcBef>
                          <a:spcPts val="0"/>
                        </a:spcBef>
                        <a:spcAft>
                          <a:spcPts val="0"/>
                        </a:spcAft>
                      </a:pPr>
                      <a:r>
                        <a:rPr lang="tr-TR" sz="1000" b="0" i="0" u="none" strike="noStrike">
                          <a:solidFill>
                            <a:srgbClr val="2D3B45"/>
                          </a:solidFill>
                          <a:effectLst/>
                          <a:latin typeface="+mn-lt"/>
                        </a:rPr>
                        <a:t>Data Understanding</a:t>
                      </a:r>
                      <a:endParaRPr lang="tr-TR" sz="100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en-US" sz="1000" b="0" i="0" u="none" strike="noStrike">
                          <a:solidFill>
                            <a:srgbClr val="2D3B45"/>
                          </a:solidFill>
                          <a:effectLst/>
                          <a:latin typeface="+mn-lt"/>
                        </a:rPr>
                        <a:t>Python, Web Drivers and Browsers</a:t>
                      </a:r>
                      <a:endParaRPr lang="en-US" sz="100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en-US" sz="1000" b="0" i="0" u="none" strike="noStrike" dirty="0">
                          <a:solidFill>
                            <a:srgbClr val="2D3B45"/>
                          </a:solidFill>
                          <a:effectLst/>
                          <a:latin typeface="+mn-lt"/>
                        </a:rPr>
                        <a:t>Web scraping for data collection, pivoting for data exploration</a:t>
                      </a:r>
                      <a:endParaRPr lang="en-US"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81285105"/>
                  </a:ext>
                </a:extLst>
              </a:tr>
              <a:tr h="370840">
                <a:tc>
                  <a:txBody>
                    <a:bodyPr/>
                    <a:lstStyle/>
                    <a:p>
                      <a:pPr rtl="0" fontAlgn="t">
                        <a:spcBef>
                          <a:spcPts val="0"/>
                        </a:spcBef>
                        <a:spcAft>
                          <a:spcPts val="0"/>
                        </a:spcAft>
                      </a:pPr>
                      <a:r>
                        <a:rPr lang="tr-TR" sz="1000" b="0" i="0" u="none" strike="noStrike">
                          <a:solidFill>
                            <a:srgbClr val="2D3B45"/>
                          </a:solidFill>
                          <a:effectLst/>
                          <a:latin typeface="+mn-lt"/>
                        </a:rPr>
                        <a:t>Data Preparation</a:t>
                      </a:r>
                      <a:endParaRPr lang="tr-TR" sz="100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0" i="0" u="none" strike="noStrike">
                          <a:solidFill>
                            <a:srgbClr val="2D3B45"/>
                          </a:solidFill>
                          <a:effectLst/>
                          <a:latin typeface="+mn-lt"/>
                        </a:rPr>
                        <a:t>Python</a:t>
                      </a:r>
                      <a:endParaRPr lang="tr-TR" sz="100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0" i="0" u="none" strike="noStrike" dirty="0">
                          <a:solidFill>
                            <a:srgbClr val="2D3B45"/>
                          </a:solidFill>
                          <a:effectLst/>
                          <a:latin typeface="+mn-lt"/>
                        </a:rPr>
                        <a:t>Filtering, Replacing, Insertion, Transformation, Merging</a:t>
                      </a:r>
                      <a:endParaRPr lang="tr-TR"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645303961"/>
                  </a:ext>
                </a:extLst>
              </a:tr>
              <a:tr h="370840">
                <a:tc>
                  <a:txBody>
                    <a:bodyPr/>
                    <a:lstStyle/>
                    <a:p>
                      <a:pPr rtl="0" fontAlgn="t">
                        <a:spcBef>
                          <a:spcPts val="0"/>
                        </a:spcBef>
                        <a:spcAft>
                          <a:spcPts val="0"/>
                        </a:spcAft>
                      </a:pPr>
                      <a:r>
                        <a:rPr lang="tr-TR" sz="1000" b="0" i="0" u="none" strike="noStrike" dirty="0">
                          <a:solidFill>
                            <a:srgbClr val="2D3B45"/>
                          </a:solidFill>
                          <a:effectLst/>
                          <a:latin typeface="+mn-lt"/>
                        </a:rPr>
                        <a:t>Modeling</a:t>
                      </a:r>
                      <a:endParaRPr lang="tr-TR" sz="1000" dirty="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0" i="0" u="none" strike="noStrike" dirty="0">
                          <a:solidFill>
                            <a:srgbClr val="2D3B45"/>
                          </a:solidFill>
                          <a:effectLst/>
                          <a:latin typeface="+mn-lt"/>
                        </a:rPr>
                        <a:t>Python</a:t>
                      </a:r>
                      <a:endParaRPr lang="tr-TR"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en-US" sz="1000" b="0" i="0" u="none" strike="noStrike" dirty="0">
                          <a:solidFill>
                            <a:srgbClr val="2D3B45"/>
                          </a:solidFill>
                          <a:effectLst/>
                          <a:latin typeface="+mn-lt"/>
                        </a:rPr>
                        <a:t>Correlation Analysis, Feature Selection, Dimensionality Reduction, Splitting &amp; Shuffling Data, Model Selection, Parameter Optimization</a:t>
                      </a:r>
                      <a:endParaRPr lang="en-US"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330799339"/>
                  </a:ext>
                </a:extLst>
              </a:tr>
              <a:tr h="370840">
                <a:tc>
                  <a:txBody>
                    <a:bodyPr/>
                    <a:lstStyle/>
                    <a:p>
                      <a:pPr rtl="0" fontAlgn="t">
                        <a:spcBef>
                          <a:spcPts val="0"/>
                        </a:spcBef>
                        <a:spcAft>
                          <a:spcPts val="0"/>
                        </a:spcAft>
                      </a:pPr>
                      <a:r>
                        <a:rPr lang="tr-TR" sz="1000" b="0" i="0" u="none" strike="noStrike" dirty="0">
                          <a:solidFill>
                            <a:srgbClr val="2D3B45"/>
                          </a:solidFill>
                          <a:effectLst/>
                          <a:latin typeface="+mn-lt"/>
                        </a:rPr>
                        <a:t>Evaluation</a:t>
                      </a:r>
                      <a:endParaRPr lang="tr-TR" sz="1000" dirty="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0" i="0" u="none" strike="noStrike">
                          <a:solidFill>
                            <a:srgbClr val="2D3B45"/>
                          </a:solidFill>
                          <a:effectLst/>
                          <a:latin typeface="+mn-lt"/>
                        </a:rPr>
                        <a:t>Python</a:t>
                      </a:r>
                      <a:endParaRPr lang="tr-TR" sz="100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rtl="0" fontAlgn="t">
                        <a:spcBef>
                          <a:spcPts val="0"/>
                        </a:spcBef>
                        <a:spcAft>
                          <a:spcPts val="0"/>
                        </a:spcAft>
                      </a:pPr>
                      <a:r>
                        <a:rPr lang="tr-TR" sz="1000" b="0" i="0" u="none" strike="noStrike" dirty="0">
                          <a:solidFill>
                            <a:srgbClr val="2D3B45"/>
                          </a:solidFill>
                          <a:effectLst/>
                          <a:latin typeface="+mn-lt"/>
                        </a:rPr>
                        <a:t>Receiver Operating  Characteristics Calculation (ROC), Confusion Matrix Analysis</a:t>
                      </a:r>
                      <a:endParaRPr lang="tr-TR"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321981114"/>
                  </a:ext>
                </a:extLst>
              </a:tr>
              <a:tr h="370840">
                <a:tc>
                  <a:txBody>
                    <a:bodyPr/>
                    <a:lstStyle/>
                    <a:p>
                      <a:pPr rtl="0" fontAlgn="t">
                        <a:spcBef>
                          <a:spcPts val="0"/>
                        </a:spcBef>
                        <a:spcAft>
                          <a:spcPts val="0"/>
                        </a:spcAft>
                      </a:pPr>
                      <a:r>
                        <a:rPr lang="tr-TR" sz="1000" b="0" i="0" u="none" strike="noStrike" dirty="0">
                          <a:solidFill>
                            <a:srgbClr val="2D3B45"/>
                          </a:solidFill>
                          <a:effectLst/>
                          <a:latin typeface="+mn-lt"/>
                        </a:rPr>
                        <a:t>Deployment</a:t>
                      </a:r>
                      <a:endParaRPr lang="tr-TR" sz="1000" dirty="0">
                        <a:solidFill>
                          <a:srgbClr val="2D3B45"/>
                        </a:solidFill>
                        <a:effectLst/>
                        <a:latin typeface="+mn-lt"/>
                      </a:endParaRPr>
                    </a:p>
                  </a:txBody>
                  <a:tcPr marL="63500" marR="63500" marT="63500" marB="63500">
                    <a:lnL w="3175" cap="flat" cmpd="sng" algn="ctr">
                      <a:no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12700" cap="flat" cmpd="sng" algn="ctr">
                      <a:noFill/>
                      <a:prstDash val="solid"/>
                      <a:round/>
                      <a:headEnd type="none" w="med" len="med"/>
                      <a:tailEnd type="none" w="med" len="med"/>
                    </a:lnB>
                  </a:tcPr>
                </a:tc>
                <a:tc>
                  <a:txBody>
                    <a:bodyPr/>
                    <a:lstStyle/>
                    <a:p>
                      <a:pPr rtl="0" fontAlgn="t">
                        <a:spcBef>
                          <a:spcPts val="0"/>
                        </a:spcBef>
                        <a:spcAft>
                          <a:spcPts val="0"/>
                        </a:spcAft>
                      </a:pPr>
                      <a:r>
                        <a:rPr lang="tr-TR" sz="1000" b="0" i="0" u="none" strike="noStrike" dirty="0">
                          <a:solidFill>
                            <a:srgbClr val="2D3B45"/>
                          </a:solidFill>
                          <a:effectLst/>
                          <a:latin typeface="+mn-lt"/>
                        </a:rPr>
                        <a:t>Python, PowerPoint</a:t>
                      </a:r>
                      <a:endParaRPr lang="tr-TR"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12700" cap="flat" cmpd="sng" algn="ctr">
                      <a:noFill/>
                      <a:prstDash val="solid"/>
                      <a:round/>
                      <a:headEnd type="none" w="med" len="med"/>
                      <a:tailEnd type="none" w="med" len="med"/>
                    </a:lnB>
                  </a:tcPr>
                </a:tc>
                <a:tc>
                  <a:txBody>
                    <a:bodyPr/>
                    <a:lstStyle/>
                    <a:p>
                      <a:pPr rtl="0" fontAlgn="t">
                        <a:spcBef>
                          <a:spcPts val="0"/>
                        </a:spcBef>
                        <a:spcAft>
                          <a:spcPts val="0"/>
                        </a:spcAft>
                      </a:pPr>
                      <a:r>
                        <a:rPr lang="tr-TR" sz="1000" b="0" i="0" u="none" strike="noStrike" dirty="0">
                          <a:solidFill>
                            <a:srgbClr val="2D3B45"/>
                          </a:solidFill>
                          <a:effectLst/>
                          <a:latin typeface="+mn-lt"/>
                        </a:rPr>
                        <a:t>Documentation</a:t>
                      </a:r>
                      <a:endParaRPr lang="tr-TR" sz="1000" dirty="0">
                        <a:solidFill>
                          <a:srgbClr val="2D3B45"/>
                        </a:solidFill>
                        <a:effectLst/>
                        <a:latin typeface="+mn-lt"/>
                      </a:endParaRPr>
                    </a:p>
                  </a:txBody>
                  <a:tcPr marL="63500" marR="63500" marT="63500" marB="63500">
                    <a:lnL w="3175" cap="flat" cmpd="sng" algn="ctr">
                      <a:solidFill>
                        <a:schemeClr val="tx1"/>
                      </a:solidFill>
                      <a:prstDash val="dash"/>
                      <a:round/>
                      <a:headEnd type="none" w="med" len="med"/>
                      <a:tailEnd type="none" w="med" len="med"/>
                    </a:lnL>
                    <a:lnR w="12700" cap="flat" cmpd="sng" algn="ctr">
                      <a:noFill/>
                      <a:prstDash val="solid"/>
                      <a:round/>
                      <a:headEnd type="none" w="med" len="med"/>
                      <a:tailEnd type="none" w="med" len="med"/>
                    </a:lnR>
                    <a:lnT w="3175" cap="flat" cmpd="sng" algn="ctr">
                      <a:solidFill>
                        <a:schemeClr val="tx1"/>
                      </a:solidFill>
                      <a:prstDash val="dash"/>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543343477"/>
                  </a:ext>
                </a:extLst>
              </a:tr>
            </a:tbl>
          </a:graphicData>
        </a:graphic>
      </p:graphicFrame>
    </p:spTree>
    <p:extLst>
      <p:ext uri="{BB962C8B-B14F-4D97-AF65-F5344CB8AC3E}">
        <p14:creationId xmlns:p14="http://schemas.microsoft.com/office/powerpoint/2010/main" val="29217400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1172718" y="2605459"/>
            <a:ext cx="6803136" cy="342900"/>
          </a:xfrm>
        </p:spPr>
        <p:txBody>
          <a:bodyPr/>
          <a:lstStyle/>
          <a:p>
            <a:r>
              <a:rPr lang="tr-TR" dirty="0" smtClean="0"/>
              <a:t>Thank you for your attention.</a:t>
            </a:r>
            <a:endParaRPr lang="tr-TR"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16</a:t>
            </a:fld>
            <a:endParaRPr lang="en"/>
          </a:p>
        </p:txBody>
      </p:sp>
    </p:spTree>
    <p:extLst>
      <p:ext uri="{BB962C8B-B14F-4D97-AF65-F5344CB8AC3E}">
        <p14:creationId xmlns:p14="http://schemas.microsoft.com/office/powerpoint/2010/main" val="29070216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pic>
        <p:nvPicPr>
          <p:cNvPr id="9" name="Google Shape;61;p14"/>
          <p:cNvPicPr preferRelativeResize="0"/>
          <p:nvPr/>
        </p:nvPicPr>
        <p:blipFill>
          <a:blip r:embed="rId3">
            <a:alphaModFix/>
          </a:blip>
          <a:stretch>
            <a:fillRect/>
          </a:stretch>
        </p:blipFill>
        <p:spPr>
          <a:xfrm>
            <a:off x="1140288" y="1715131"/>
            <a:ext cx="1766487" cy="2649719"/>
          </a:xfrm>
          <a:prstGeom prst="rect">
            <a:avLst/>
          </a:prstGeom>
          <a:ln>
            <a:noFill/>
          </a:ln>
          <a:effectLst>
            <a:outerShdw blurRad="63500" sx="102000" sy="102000" algn="ctr" rotWithShape="0">
              <a:prstClr val="black">
                <a:alpha val="40000"/>
              </a:prstClr>
            </a:outerShdw>
          </a:effectLst>
        </p:spPr>
      </p:pic>
      <p:pic>
        <p:nvPicPr>
          <p:cNvPr id="10" name="Google Shape;62;p14"/>
          <p:cNvPicPr preferRelativeResize="0"/>
          <p:nvPr/>
        </p:nvPicPr>
        <p:blipFill rotWithShape="1">
          <a:blip r:embed="rId4">
            <a:alphaModFix/>
          </a:blip>
          <a:srcRect t="22308" b="14655"/>
          <a:stretch/>
        </p:blipFill>
        <p:spPr>
          <a:xfrm>
            <a:off x="3712913" y="1715131"/>
            <a:ext cx="1766486" cy="2649719"/>
          </a:xfrm>
          <a:prstGeom prst="rect">
            <a:avLst/>
          </a:prstGeom>
          <a:noFill/>
          <a:ln>
            <a:noFill/>
          </a:ln>
          <a:effectLst>
            <a:outerShdw blurRad="63500" sx="102000" sy="102000" algn="ctr" rotWithShape="0">
              <a:prstClr val="black">
                <a:alpha val="40000"/>
              </a:prstClr>
            </a:outerShdw>
          </a:effectLst>
        </p:spPr>
      </p:pic>
      <p:pic>
        <p:nvPicPr>
          <p:cNvPr id="11" name="Google Shape;63;p14"/>
          <p:cNvPicPr preferRelativeResize="0"/>
          <p:nvPr/>
        </p:nvPicPr>
        <p:blipFill>
          <a:blip r:embed="rId5">
            <a:alphaModFix/>
          </a:blip>
          <a:stretch>
            <a:fillRect/>
          </a:stretch>
        </p:blipFill>
        <p:spPr>
          <a:xfrm>
            <a:off x="6250612" y="1715120"/>
            <a:ext cx="1766487" cy="2649731"/>
          </a:xfrm>
          <a:prstGeom prst="rect">
            <a:avLst/>
          </a:prstGeom>
          <a:noFill/>
          <a:ln>
            <a:noFill/>
          </a:ln>
          <a:effectLst>
            <a:outerShdw blurRad="63500" sx="102000" sy="102000" algn="ctr" rotWithShape="0">
              <a:prstClr val="black">
                <a:alpha val="40000"/>
              </a:prstClr>
            </a:outerShdw>
          </a:effectLst>
        </p:spPr>
      </p:pic>
      <p:sp>
        <p:nvSpPr>
          <p:cNvPr id="13" name="Title 5"/>
          <p:cNvSpPr txBox="1">
            <a:spLocks/>
          </p:cNvSpPr>
          <p:nvPr/>
        </p:nvSpPr>
        <p:spPr>
          <a:xfrm>
            <a:off x="800099" y="492918"/>
            <a:ext cx="7908131" cy="642937"/>
          </a:xfrm>
          <a:prstGeom prst="rect">
            <a:avLst/>
          </a:prstGeom>
        </p:spPr>
        <p:txBody>
          <a:bodyPr vert="horz" lIns="91440" tIns="45720" rIns="91440" bIns="45720" rtlCol="0" anchor="t">
            <a:normAutofit/>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spcBef>
                <a:spcPts val="0"/>
              </a:spcBef>
              <a:buClrTx/>
              <a:buFontTx/>
            </a:pPr>
            <a:r>
              <a:rPr lang="en-US" sz="1400" i="1" dirty="0" smtClean="0"/>
              <a:t>If you were a producer,</a:t>
            </a:r>
            <a:br>
              <a:rPr lang="en-US" sz="1400" i="1" dirty="0" smtClean="0"/>
            </a:br>
            <a:r>
              <a:rPr lang="en-US" sz="2400" dirty="0" smtClean="0"/>
              <a:t>Which movie would you invest in?</a:t>
            </a:r>
            <a:endParaRPr lang="en-US" sz="2400" dirty="0"/>
          </a:p>
        </p:txBody>
      </p:sp>
      <p:cxnSp>
        <p:nvCxnSpPr>
          <p:cNvPr id="14" name="Straight Connector 13"/>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051009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800099" y="492918"/>
            <a:ext cx="7908131" cy="642937"/>
          </a:xfrm>
        </p:spPr>
        <p:txBody>
          <a:bodyPr anchor="t">
            <a:normAutofit/>
          </a:bodyPr>
          <a:lstStyle/>
          <a:p>
            <a:pPr lvl="0">
              <a:spcBef>
                <a:spcPts val="0"/>
              </a:spcBef>
            </a:pPr>
            <a:r>
              <a:rPr lang="en-US" sz="1400" i="1" dirty="0"/>
              <a:t>If you were a producer,</a:t>
            </a:r>
            <a:br>
              <a:rPr lang="en-US" sz="1400" i="1" dirty="0"/>
            </a:br>
            <a:r>
              <a:rPr lang="en-US" sz="2400" dirty="0"/>
              <a:t>Which movie would you invest in?</a:t>
            </a:r>
            <a:endParaRPr lang="tr-TR" sz="2400"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pic>
        <p:nvPicPr>
          <p:cNvPr id="9" name="Google Shape;61;p14"/>
          <p:cNvPicPr preferRelativeResize="0"/>
          <p:nvPr/>
        </p:nvPicPr>
        <p:blipFill>
          <a:blip r:embed="rId3">
            <a:alphaModFix/>
          </a:blip>
          <a:stretch>
            <a:fillRect/>
          </a:stretch>
        </p:blipFill>
        <p:spPr>
          <a:xfrm>
            <a:off x="2414183" y="1510656"/>
            <a:ext cx="1014377" cy="1521559"/>
          </a:xfrm>
          <a:prstGeom prst="rect">
            <a:avLst/>
          </a:prstGeom>
          <a:ln>
            <a:noFill/>
          </a:ln>
          <a:effectLst>
            <a:outerShdw blurRad="63500" sx="102000" sy="102000" algn="ctr" rotWithShape="0">
              <a:prstClr val="black">
                <a:alpha val="40000"/>
              </a:prstClr>
            </a:outerShdw>
          </a:effectLst>
        </p:spPr>
      </p:pic>
      <p:pic>
        <p:nvPicPr>
          <p:cNvPr id="10" name="Google Shape;62;p14"/>
          <p:cNvPicPr preferRelativeResize="0"/>
          <p:nvPr/>
        </p:nvPicPr>
        <p:blipFill rotWithShape="1">
          <a:blip r:embed="rId4">
            <a:alphaModFix/>
          </a:blip>
          <a:srcRect t="22308" b="14655"/>
          <a:stretch/>
        </p:blipFill>
        <p:spPr>
          <a:xfrm>
            <a:off x="4217185" y="1510653"/>
            <a:ext cx="1014376" cy="1521559"/>
          </a:xfrm>
          <a:prstGeom prst="rect">
            <a:avLst/>
          </a:prstGeom>
          <a:noFill/>
          <a:ln>
            <a:noFill/>
          </a:ln>
          <a:effectLst>
            <a:outerShdw blurRad="63500" sx="102000" sy="102000" algn="ctr" rotWithShape="0">
              <a:prstClr val="black">
                <a:alpha val="40000"/>
              </a:prstClr>
            </a:outerShdw>
          </a:effectLst>
        </p:spPr>
      </p:pic>
      <p:pic>
        <p:nvPicPr>
          <p:cNvPr id="11" name="Google Shape;63;p14"/>
          <p:cNvPicPr preferRelativeResize="0"/>
          <p:nvPr/>
        </p:nvPicPr>
        <p:blipFill>
          <a:blip r:embed="rId5">
            <a:alphaModFix/>
          </a:blip>
          <a:stretch>
            <a:fillRect/>
          </a:stretch>
        </p:blipFill>
        <p:spPr>
          <a:xfrm>
            <a:off x="6020186" y="1510646"/>
            <a:ext cx="1014377" cy="1521566"/>
          </a:xfrm>
          <a:prstGeom prst="rect">
            <a:avLst/>
          </a:prstGeom>
          <a:noFill/>
          <a:ln>
            <a:noFill/>
          </a:ln>
          <a:effectLst>
            <a:outerShdw blurRad="63500" sx="102000" sy="102000" algn="ctr" rotWithShape="0">
              <a:prstClr val="black">
                <a:alpha val="40000"/>
              </a:prstClr>
            </a:outerShdw>
          </a:effectLst>
        </p:spPr>
      </p:pic>
      <p:graphicFrame>
        <p:nvGraphicFramePr>
          <p:cNvPr id="3" name="Table 2"/>
          <p:cNvGraphicFramePr>
            <a:graphicFrameLocks noGrp="1"/>
          </p:cNvGraphicFramePr>
          <p:nvPr>
            <p:extLst>
              <p:ext uri="{D42A27DB-BD31-4B8C-83A1-F6EECF244321}">
                <p14:modId xmlns:p14="http://schemas.microsoft.com/office/powerpoint/2010/main" val="3044510020"/>
              </p:ext>
            </p:extLst>
          </p:nvPr>
        </p:nvGraphicFramePr>
        <p:xfrm>
          <a:off x="205740" y="3086104"/>
          <a:ext cx="7204588" cy="1483360"/>
        </p:xfrm>
        <a:graphic>
          <a:graphicData uri="http://schemas.openxmlformats.org/drawingml/2006/table">
            <a:tbl>
              <a:tblPr firstRow="1" bandRow="1">
                <a:tableStyleId>{2D5ABB26-0587-4C30-8999-92F81FD0307C}</a:tableStyleId>
              </a:tblPr>
              <a:tblGrid>
                <a:gridCol w="1801147">
                  <a:extLst>
                    <a:ext uri="{9D8B030D-6E8A-4147-A177-3AD203B41FA5}">
                      <a16:colId xmlns:a16="http://schemas.microsoft.com/office/drawing/2014/main" val="992510624"/>
                    </a:ext>
                  </a:extLst>
                </a:gridCol>
                <a:gridCol w="1801147">
                  <a:extLst>
                    <a:ext uri="{9D8B030D-6E8A-4147-A177-3AD203B41FA5}">
                      <a16:colId xmlns:a16="http://schemas.microsoft.com/office/drawing/2014/main" val="2847334798"/>
                    </a:ext>
                  </a:extLst>
                </a:gridCol>
                <a:gridCol w="1801147">
                  <a:extLst>
                    <a:ext uri="{9D8B030D-6E8A-4147-A177-3AD203B41FA5}">
                      <a16:colId xmlns:a16="http://schemas.microsoft.com/office/drawing/2014/main" val="3835619133"/>
                    </a:ext>
                  </a:extLst>
                </a:gridCol>
                <a:gridCol w="1801147">
                  <a:extLst>
                    <a:ext uri="{9D8B030D-6E8A-4147-A177-3AD203B41FA5}">
                      <a16:colId xmlns:a16="http://schemas.microsoft.com/office/drawing/2014/main" val="3493082938"/>
                    </a:ext>
                  </a:extLst>
                </a:gridCol>
              </a:tblGrid>
              <a:tr h="370840">
                <a:tc>
                  <a:txBody>
                    <a:bodyPr/>
                    <a:lstStyle/>
                    <a:p>
                      <a:endParaRPr lang="tr-TR" sz="800" dirty="0"/>
                    </a:p>
                  </a:txBody>
                  <a:tcPr anchor="ctr"/>
                </a:tc>
                <a:tc>
                  <a:txBody>
                    <a:bodyPr/>
                    <a:lstStyle/>
                    <a:p>
                      <a:pPr algn="ctr"/>
                      <a:r>
                        <a:rPr lang="tr-TR" sz="800" dirty="0" smtClean="0"/>
                        <a:t>The</a:t>
                      </a:r>
                      <a:r>
                        <a:rPr lang="tr-TR" sz="800" baseline="0" dirty="0" smtClean="0"/>
                        <a:t> Wolf of Wall Street</a:t>
                      </a:r>
                      <a:endParaRPr lang="tr-TR" sz="800" dirty="0"/>
                    </a:p>
                  </a:txBody>
                  <a:tcPr anchor="ctr"/>
                </a:tc>
                <a:tc>
                  <a:txBody>
                    <a:bodyPr/>
                    <a:lstStyle/>
                    <a:p>
                      <a:pPr algn="ctr"/>
                      <a:r>
                        <a:rPr lang="tr-TR" sz="800" dirty="0" smtClean="0"/>
                        <a:t>Paranormal Activity</a:t>
                      </a:r>
                      <a:endParaRPr lang="tr-TR" sz="800" dirty="0"/>
                    </a:p>
                  </a:txBody>
                  <a:tcPr anchor="ctr"/>
                </a:tc>
                <a:tc>
                  <a:txBody>
                    <a:bodyPr/>
                    <a:lstStyle/>
                    <a:p>
                      <a:pPr algn="ctr"/>
                      <a:r>
                        <a:rPr lang="tr-TR" sz="800" dirty="0" smtClean="0"/>
                        <a:t>Avengers: Endgame</a:t>
                      </a:r>
                      <a:endParaRPr lang="tr-TR" sz="800" dirty="0"/>
                    </a:p>
                  </a:txBody>
                  <a:tcPr anchor="ctr"/>
                </a:tc>
                <a:extLst>
                  <a:ext uri="{0D108BD9-81ED-4DB2-BD59-A6C34878D82A}">
                    <a16:rowId xmlns:a16="http://schemas.microsoft.com/office/drawing/2014/main" val="2988024351"/>
                  </a:ext>
                </a:extLst>
              </a:tr>
              <a:tr h="370840">
                <a:tc>
                  <a:txBody>
                    <a:bodyPr/>
                    <a:lstStyle/>
                    <a:p>
                      <a:pPr algn="r"/>
                      <a:r>
                        <a:rPr lang="tr-TR" sz="800" dirty="0" smtClean="0"/>
                        <a:t>Revenue</a:t>
                      </a:r>
                      <a:endParaRPr lang="tr-TR" sz="800" dirty="0"/>
                    </a:p>
                  </a:txBody>
                  <a:tcPr anchor="ctr"/>
                </a:tc>
                <a:tc>
                  <a:txBody>
                    <a:bodyPr/>
                    <a:lstStyle/>
                    <a:p>
                      <a:pPr algn="ctr"/>
                      <a:r>
                        <a:rPr lang="tr-TR" sz="1000" dirty="0" smtClean="0"/>
                        <a:t>$</a:t>
                      </a:r>
                      <a:r>
                        <a:rPr lang="tr-TR" sz="1000" baseline="0" dirty="0" smtClean="0"/>
                        <a:t> 392M</a:t>
                      </a:r>
                      <a:endParaRPr lang="tr-TR" sz="1000" dirty="0"/>
                    </a:p>
                  </a:txBody>
                  <a:tcPr anchor="ctr"/>
                </a:tc>
                <a:tc>
                  <a:txBody>
                    <a:bodyPr/>
                    <a:lstStyle/>
                    <a:p>
                      <a:pPr algn="ctr"/>
                      <a:r>
                        <a:rPr lang="tr-TR" sz="1000" dirty="0" smtClean="0"/>
                        <a:t>$</a:t>
                      </a:r>
                      <a:r>
                        <a:rPr lang="tr-TR" sz="1000" baseline="0" dirty="0" smtClean="0"/>
                        <a:t> 193M</a:t>
                      </a:r>
                      <a:endParaRPr lang="tr-TR" sz="1000" dirty="0"/>
                    </a:p>
                  </a:txBody>
                  <a:tcPr anchor="ctr"/>
                </a:tc>
                <a:tc>
                  <a:txBody>
                    <a:bodyPr/>
                    <a:lstStyle/>
                    <a:p>
                      <a:pPr algn="ctr"/>
                      <a:r>
                        <a:rPr lang="tr-TR" sz="1000" dirty="0" smtClean="0"/>
                        <a:t>$</a:t>
                      </a:r>
                      <a:r>
                        <a:rPr lang="tr-TR" sz="1000" baseline="0" dirty="0" smtClean="0"/>
                        <a:t> 2.8B</a:t>
                      </a:r>
                      <a:endParaRPr lang="tr-TR" sz="1000" dirty="0"/>
                    </a:p>
                  </a:txBody>
                  <a:tcPr anchor="ctr"/>
                </a:tc>
                <a:extLst>
                  <a:ext uri="{0D108BD9-81ED-4DB2-BD59-A6C34878D82A}">
                    <a16:rowId xmlns:a16="http://schemas.microsoft.com/office/drawing/2014/main" val="3168985962"/>
                  </a:ext>
                </a:extLst>
              </a:tr>
              <a:tr h="370840">
                <a:tc>
                  <a:txBody>
                    <a:bodyPr/>
                    <a:lstStyle/>
                    <a:p>
                      <a:pPr algn="r"/>
                      <a:r>
                        <a:rPr lang="tr-TR" sz="800" dirty="0" smtClean="0"/>
                        <a:t>Budget</a:t>
                      </a:r>
                      <a:endParaRPr lang="tr-TR" sz="800" dirty="0"/>
                    </a:p>
                  </a:txBody>
                  <a:tcPr anchor="ctr"/>
                </a:tc>
                <a:tc>
                  <a:txBody>
                    <a:bodyPr/>
                    <a:lstStyle/>
                    <a:p>
                      <a:pPr algn="ctr"/>
                      <a:r>
                        <a:rPr lang="tr-TR" sz="1000" dirty="0" smtClean="0"/>
                        <a:t>$</a:t>
                      </a:r>
                      <a:r>
                        <a:rPr lang="tr-TR" sz="1000" baseline="0" dirty="0" smtClean="0"/>
                        <a:t> 100M</a:t>
                      </a:r>
                      <a:endParaRPr lang="tr-TR" sz="1000" dirty="0"/>
                    </a:p>
                  </a:txBody>
                  <a:tcPr anchor="ctr"/>
                </a:tc>
                <a:tc>
                  <a:txBody>
                    <a:bodyPr/>
                    <a:lstStyle/>
                    <a:p>
                      <a:pPr algn="ctr"/>
                      <a:r>
                        <a:rPr lang="tr-TR" sz="1000" dirty="0" smtClean="0"/>
                        <a:t>$</a:t>
                      </a:r>
                      <a:r>
                        <a:rPr lang="tr-TR" sz="1000" baseline="0" dirty="0" smtClean="0"/>
                        <a:t> 15,000</a:t>
                      </a:r>
                      <a:endParaRPr lang="tr-TR" sz="1000" dirty="0"/>
                    </a:p>
                  </a:txBody>
                  <a:tcPr anchor="ctr"/>
                </a:tc>
                <a:tc>
                  <a:txBody>
                    <a:bodyPr/>
                    <a:lstStyle/>
                    <a:p>
                      <a:pPr algn="ctr"/>
                      <a:r>
                        <a:rPr lang="tr-TR" sz="1000" dirty="0" smtClean="0"/>
                        <a:t>$ 356M</a:t>
                      </a:r>
                      <a:endParaRPr lang="tr-TR" sz="1000" dirty="0"/>
                    </a:p>
                  </a:txBody>
                  <a:tcPr anchor="ctr"/>
                </a:tc>
                <a:extLst>
                  <a:ext uri="{0D108BD9-81ED-4DB2-BD59-A6C34878D82A}">
                    <a16:rowId xmlns:a16="http://schemas.microsoft.com/office/drawing/2014/main" val="2769619334"/>
                  </a:ext>
                </a:extLst>
              </a:tr>
              <a:tr h="370840">
                <a:tc>
                  <a:txBody>
                    <a:bodyPr/>
                    <a:lstStyle/>
                    <a:p>
                      <a:pPr algn="r"/>
                      <a:r>
                        <a:rPr lang="tr-TR" sz="800" dirty="0" smtClean="0"/>
                        <a:t>Profitability</a:t>
                      </a:r>
                      <a:r>
                        <a:rPr lang="tr-TR" sz="800" baseline="0" dirty="0" smtClean="0"/>
                        <a:t> Ratio</a:t>
                      </a:r>
                      <a:endParaRPr lang="tr-TR" sz="800" dirty="0"/>
                    </a:p>
                  </a:txBody>
                  <a:tcPr anchor="ctr"/>
                </a:tc>
                <a:tc>
                  <a:txBody>
                    <a:bodyPr/>
                    <a:lstStyle/>
                    <a:p>
                      <a:pPr algn="ctr"/>
                      <a:r>
                        <a:rPr lang="tr-TR" sz="1000" dirty="0" smtClean="0"/>
                        <a:t>2.9</a:t>
                      </a:r>
                      <a:endParaRPr lang="tr-TR" sz="1000" dirty="0"/>
                    </a:p>
                  </a:txBody>
                  <a:tcPr anchor="ctr"/>
                </a:tc>
                <a:tc>
                  <a:txBody>
                    <a:bodyPr/>
                    <a:lstStyle/>
                    <a:p>
                      <a:pPr algn="ctr"/>
                      <a:r>
                        <a:rPr lang="tr-TR" sz="1000" b="1" dirty="0" smtClean="0"/>
                        <a:t>12,892</a:t>
                      </a:r>
                      <a:r>
                        <a:rPr lang="tr-TR" sz="1000" b="1" baseline="0" dirty="0" smtClean="0"/>
                        <a:t> !!</a:t>
                      </a:r>
                      <a:endParaRPr lang="tr-TR" sz="1000" b="1" dirty="0"/>
                    </a:p>
                  </a:txBody>
                  <a:tcPr anchor="ctr"/>
                </a:tc>
                <a:tc>
                  <a:txBody>
                    <a:bodyPr/>
                    <a:lstStyle/>
                    <a:p>
                      <a:pPr algn="ctr"/>
                      <a:r>
                        <a:rPr lang="tr-TR" sz="1000" dirty="0" smtClean="0"/>
                        <a:t>6.9</a:t>
                      </a:r>
                      <a:endParaRPr lang="tr-TR" sz="1000" dirty="0"/>
                    </a:p>
                  </a:txBody>
                  <a:tcPr anchor="ctr"/>
                </a:tc>
                <a:extLst>
                  <a:ext uri="{0D108BD9-81ED-4DB2-BD59-A6C34878D82A}">
                    <a16:rowId xmlns:a16="http://schemas.microsoft.com/office/drawing/2014/main" val="2541854517"/>
                  </a:ext>
                </a:extLst>
              </a:tr>
            </a:tbl>
          </a:graphicData>
        </a:graphic>
      </p:graphicFrame>
      <p:cxnSp>
        <p:nvCxnSpPr>
          <p:cNvPr id="16" name="Straight Connector 15"/>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607539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0100" y="1577340"/>
            <a:ext cx="2393156" cy="1923098"/>
          </a:xfrm>
        </p:spPr>
        <p:txBody>
          <a:bodyPr/>
          <a:lstStyle/>
          <a:p>
            <a:pPr marL="0" indent="0">
              <a:buNone/>
            </a:pPr>
            <a:r>
              <a:rPr lang="tr-TR" sz="1400" b="1" dirty="0" smtClean="0">
                <a:solidFill>
                  <a:srgbClr val="2D3B45"/>
                </a:solidFill>
              </a:rPr>
              <a:t>About MovieWorks</a:t>
            </a:r>
          </a:p>
          <a:p>
            <a:pPr>
              <a:lnSpc>
                <a:spcPct val="150000"/>
              </a:lnSpc>
            </a:pPr>
            <a:r>
              <a:rPr lang="en" sz="1000" dirty="0" smtClean="0">
                <a:solidFill>
                  <a:srgbClr val="2D3B45"/>
                </a:solidFill>
              </a:rPr>
              <a:t>As </a:t>
            </a:r>
            <a:r>
              <a:rPr lang="en" sz="1000" dirty="0">
                <a:solidFill>
                  <a:srgbClr val="2D3B45"/>
                </a:solidFill>
              </a:rPr>
              <a:t>a movie production company, MovieWorks, our core business is to make investments on movie projects</a:t>
            </a:r>
            <a:r>
              <a:rPr lang="en" sz="1000" dirty="0" smtClean="0">
                <a:solidFill>
                  <a:srgbClr val="2D3B45"/>
                </a:solidFill>
              </a:rPr>
              <a:t>.</a:t>
            </a:r>
            <a:endParaRPr lang="tr-TR" sz="1000" dirty="0" smtClean="0">
              <a:solidFill>
                <a:srgbClr val="2D3B45"/>
              </a:solidFill>
            </a:endParaRPr>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
        <p:nvSpPr>
          <p:cNvPr id="7" name="Title 5"/>
          <p:cNvSpPr txBox="1">
            <a:spLocks/>
          </p:cNvSpPr>
          <p:nvPr/>
        </p:nvSpPr>
        <p:spPr>
          <a:xfrm>
            <a:off x="800099" y="347024"/>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1.1. Determining Business Objectives</a:t>
            </a:r>
            <a:r>
              <a:rPr lang="en-US" sz="1400" i="1" dirty="0" smtClean="0"/>
              <a:t/>
            </a:r>
            <a:br>
              <a:rPr lang="en-US" sz="1400" i="1" dirty="0" smtClean="0"/>
            </a:br>
            <a:r>
              <a:rPr lang="tr-TR" sz="1800" b="1" dirty="0" smtClean="0"/>
              <a:t>Background </a:t>
            </a:r>
            <a:r>
              <a:rPr lang="en-US" sz="1800" b="1" dirty="0" smtClean="0"/>
              <a:t>&amp; </a:t>
            </a:r>
            <a:r>
              <a:rPr lang="en-US" sz="1800" b="1" dirty="0"/>
              <a:t>Objectives</a:t>
            </a:r>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10" name="Content Placeholder 2"/>
          <p:cNvSpPr txBox="1">
            <a:spLocks/>
          </p:cNvSpPr>
          <p:nvPr/>
        </p:nvSpPr>
        <p:spPr>
          <a:xfrm>
            <a:off x="3557586" y="1577340"/>
            <a:ext cx="2393156" cy="1923098"/>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Business Objectives</a:t>
            </a:r>
          </a:p>
          <a:p>
            <a:pPr>
              <a:lnSpc>
                <a:spcPct val="150000"/>
              </a:lnSpc>
            </a:pPr>
            <a:r>
              <a:rPr lang="en-US" sz="1000" dirty="0" smtClean="0">
                <a:solidFill>
                  <a:srgbClr val="2D3B45"/>
                </a:solidFill>
              </a:rPr>
              <a:t>MovieWork</a:t>
            </a:r>
            <a:r>
              <a:rPr lang="tr-TR" sz="1000" dirty="0" smtClean="0">
                <a:solidFill>
                  <a:srgbClr val="2D3B45"/>
                </a:solidFill>
              </a:rPr>
              <a:t>s’</a:t>
            </a:r>
            <a:r>
              <a:rPr lang="en-US" sz="1000" dirty="0" smtClean="0">
                <a:solidFill>
                  <a:srgbClr val="2D3B45"/>
                </a:solidFill>
              </a:rPr>
              <a:t> </a:t>
            </a:r>
            <a:r>
              <a:rPr lang="en-US" sz="1000" dirty="0">
                <a:solidFill>
                  <a:srgbClr val="2D3B45"/>
                </a:solidFill>
              </a:rPr>
              <a:t>goal is to achieve profits by investing in a film. In order to achieve this it is necessary to </a:t>
            </a:r>
            <a:r>
              <a:rPr lang="tr-TR" sz="1000" dirty="0" smtClean="0">
                <a:solidFill>
                  <a:srgbClr val="2D3B45"/>
                </a:solidFill>
              </a:rPr>
              <a:t>determine which movie project </a:t>
            </a:r>
            <a:r>
              <a:rPr lang="en-US" sz="1000" dirty="0" smtClean="0">
                <a:solidFill>
                  <a:srgbClr val="2D3B45"/>
                </a:solidFill>
              </a:rPr>
              <a:t>is </a:t>
            </a:r>
            <a:r>
              <a:rPr lang="en-US" sz="1000" dirty="0">
                <a:solidFill>
                  <a:srgbClr val="2D3B45"/>
                </a:solidFill>
              </a:rPr>
              <a:t>going to make more money.</a:t>
            </a:r>
          </a:p>
        </p:txBody>
      </p:sp>
      <p:pic>
        <p:nvPicPr>
          <p:cNvPr id="12" name="Picture 11"/>
          <p:cNvPicPr>
            <a:picLocks noChangeAspect="1"/>
          </p:cNvPicPr>
          <p:nvPr/>
        </p:nvPicPr>
        <p:blipFill>
          <a:blip r:embed="rId3"/>
          <a:stretch>
            <a:fillRect/>
          </a:stretch>
        </p:blipFill>
        <p:spPr>
          <a:xfrm>
            <a:off x="8325548" y="1586759"/>
            <a:ext cx="197919" cy="195263"/>
          </a:xfrm>
          <a:prstGeom prst="rect">
            <a:avLst/>
          </a:prstGeom>
        </p:spPr>
      </p:pic>
      <p:pic>
        <p:nvPicPr>
          <p:cNvPr id="14" name="Picture 13"/>
          <p:cNvPicPr>
            <a:picLocks noChangeAspect="1"/>
          </p:cNvPicPr>
          <p:nvPr/>
        </p:nvPicPr>
        <p:blipFill>
          <a:blip r:embed="rId4"/>
          <a:stretch>
            <a:fillRect/>
          </a:stretch>
        </p:blipFill>
        <p:spPr>
          <a:xfrm>
            <a:off x="2767014" y="1605042"/>
            <a:ext cx="197644" cy="191268"/>
          </a:xfrm>
          <a:prstGeom prst="rect">
            <a:avLst/>
          </a:prstGeom>
        </p:spPr>
      </p:pic>
      <p:pic>
        <p:nvPicPr>
          <p:cNvPr id="15" name="Picture 14"/>
          <p:cNvPicPr>
            <a:picLocks noChangeAspect="1"/>
          </p:cNvPicPr>
          <p:nvPr/>
        </p:nvPicPr>
        <p:blipFill>
          <a:blip r:embed="rId5"/>
          <a:stretch>
            <a:fillRect/>
          </a:stretch>
        </p:blipFill>
        <p:spPr>
          <a:xfrm>
            <a:off x="5561151" y="1622479"/>
            <a:ext cx="184210" cy="195263"/>
          </a:xfrm>
          <a:prstGeom prst="rect">
            <a:avLst/>
          </a:prstGeom>
        </p:spPr>
      </p:pic>
      <p:sp>
        <p:nvSpPr>
          <p:cNvPr id="16" name="Content Placeholder 2"/>
          <p:cNvSpPr txBox="1">
            <a:spLocks/>
          </p:cNvSpPr>
          <p:nvPr/>
        </p:nvSpPr>
        <p:spPr>
          <a:xfrm>
            <a:off x="6315072" y="1586759"/>
            <a:ext cx="2393156" cy="2463209"/>
          </a:xfrm>
          <a:prstGeom prst="rect">
            <a:avLst/>
          </a:prstGeom>
        </p:spPr>
        <p:txBody>
          <a:bodyPr vert="horz" lIns="91440" tIns="45720" rIns="91440" bIns="45720" rtlCol="0">
            <a:normAutofit lnSpcReduction="10000"/>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None/>
            </a:pPr>
            <a:r>
              <a:rPr lang="tr-TR" sz="1400" b="1" dirty="0">
                <a:solidFill>
                  <a:srgbClr val="2D3B45"/>
                </a:solidFill>
              </a:rPr>
              <a:t>Business Questions</a:t>
            </a:r>
          </a:p>
          <a:p>
            <a:pPr>
              <a:lnSpc>
                <a:spcPct val="170000"/>
              </a:lnSpc>
            </a:pPr>
            <a:r>
              <a:rPr lang="en-US" sz="1000" dirty="0" smtClean="0">
                <a:solidFill>
                  <a:srgbClr val="2D3B45"/>
                </a:solidFill>
              </a:rPr>
              <a:t>which </a:t>
            </a:r>
            <a:r>
              <a:rPr lang="en-US" sz="1000" dirty="0">
                <a:solidFill>
                  <a:srgbClr val="2D3B45"/>
                </a:solidFill>
              </a:rPr>
              <a:t>actors are going to act</a:t>
            </a:r>
            <a:endParaRPr lang="tr-TR" sz="1000" dirty="0">
              <a:solidFill>
                <a:srgbClr val="2D3B45"/>
              </a:solidFill>
            </a:endParaRPr>
          </a:p>
          <a:p>
            <a:pPr>
              <a:lnSpc>
                <a:spcPct val="120000"/>
              </a:lnSpc>
            </a:pPr>
            <a:r>
              <a:rPr lang="en-US" sz="1000" dirty="0">
                <a:solidFill>
                  <a:srgbClr val="2D3B45"/>
                </a:solidFill>
              </a:rPr>
              <a:t>what is the cost of the movie</a:t>
            </a:r>
            <a:endParaRPr lang="tr-TR" sz="1000" dirty="0">
              <a:solidFill>
                <a:srgbClr val="2D3B45"/>
              </a:solidFill>
            </a:endParaRPr>
          </a:p>
          <a:p>
            <a:pPr>
              <a:lnSpc>
                <a:spcPct val="120000"/>
              </a:lnSpc>
            </a:pPr>
            <a:r>
              <a:rPr lang="en-US" sz="1000" dirty="0">
                <a:solidFill>
                  <a:srgbClr val="2D3B45"/>
                </a:solidFill>
              </a:rPr>
              <a:t>what kind of movies are highly watched</a:t>
            </a:r>
            <a:endParaRPr lang="tr-TR" sz="1000" dirty="0">
              <a:solidFill>
                <a:srgbClr val="2D3B45"/>
              </a:solidFill>
            </a:endParaRPr>
          </a:p>
          <a:p>
            <a:pPr>
              <a:lnSpc>
                <a:spcPct val="120000"/>
              </a:lnSpc>
            </a:pPr>
            <a:r>
              <a:rPr lang="en-US" sz="1000" dirty="0">
                <a:solidFill>
                  <a:srgbClr val="2D3B45"/>
                </a:solidFill>
              </a:rPr>
              <a:t>what movies get highest ratings</a:t>
            </a:r>
            <a:endParaRPr lang="tr-TR" sz="1000" dirty="0">
              <a:solidFill>
                <a:srgbClr val="2D3B45"/>
              </a:solidFill>
            </a:endParaRPr>
          </a:p>
          <a:p>
            <a:pPr>
              <a:lnSpc>
                <a:spcPct val="120000"/>
              </a:lnSpc>
            </a:pPr>
            <a:r>
              <a:rPr lang="en-US" sz="1000" dirty="0">
                <a:solidFill>
                  <a:srgbClr val="2D3B45"/>
                </a:solidFill>
              </a:rPr>
              <a:t>in what locations was the movie released</a:t>
            </a:r>
            <a:endParaRPr lang="tr-TR" sz="1000" dirty="0">
              <a:solidFill>
                <a:srgbClr val="2D3B45"/>
              </a:solidFill>
            </a:endParaRPr>
          </a:p>
          <a:p>
            <a:pPr>
              <a:lnSpc>
                <a:spcPct val="120000"/>
              </a:lnSpc>
            </a:pPr>
            <a:r>
              <a:rPr lang="en-US" sz="1000" dirty="0">
                <a:solidFill>
                  <a:srgbClr val="2D3B45"/>
                </a:solidFill>
              </a:rPr>
              <a:t>in which country which kind of movie is watched maximum</a:t>
            </a:r>
            <a:endParaRPr lang="tr-TR" sz="1000" dirty="0">
              <a:solidFill>
                <a:srgbClr val="2D3B45"/>
              </a:solidFill>
            </a:endParaRPr>
          </a:p>
        </p:txBody>
      </p:sp>
    </p:spTree>
    <p:extLst>
      <p:ext uri="{BB962C8B-B14F-4D97-AF65-F5344CB8AC3E}">
        <p14:creationId xmlns:p14="http://schemas.microsoft.com/office/powerpoint/2010/main" val="14989309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0100" y="1577340"/>
            <a:ext cx="7908130" cy="1065848"/>
          </a:xfrm>
        </p:spPr>
        <p:txBody>
          <a:bodyPr>
            <a:normAutofit/>
          </a:bodyPr>
          <a:lstStyle/>
          <a:p>
            <a:pPr marL="0" indent="0">
              <a:buNone/>
            </a:pPr>
            <a:r>
              <a:rPr lang="tr-TR" sz="1400" b="1" dirty="0" smtClean="0">
                <a:solidFill>
                  <a:srgbClr val="2D3B45"/>
                </a:solidFill>
              </a:rPr>
              <a:t>Key Performance Indicator: Profitability Ratio</a:t>
            </a:r>
          </a:p>
          <a:p>
            <a:pPr marL="0" indent="0">
              <a:buNone/>
            </a:pPr>
            <a:r>
              <a:rPr lang="en-US" sz="1000" dirty="0" smtClean="0">
                <a:solidFill>
                  <a:srgbClr val="2D3B45"/>
                </a:solidFill>
              </a:rPr>
              <a:t>As </a:t>
            </a:r>
            <a:r>
              <a:rPr lang="en-US" sz="1000" dirty="0" err="1" smtClean="0">
                <a:solidFill>
                  <a:srgbClr val="2D3B45"/>
                </a:solidFill>
              </a:rPr>
              <a:t>MovieWorks</a:t>
            </a:r>
            <a:r>
              <a:rPr lang="en-US" sz="1000" dirty="0" smtClean="0">
                <a:solidFill>
                  <a:srgbClr val="2D3B45"/>
                </a:solidFill>
              </a:rPr>
              <a:t>, our goal is to achieve at least </a:t>
            </a:r>
            <a:r>
              <a:rPr lang="en-US" sz="1000" b="1" dirty="0" smtClean="0">
                <a:solidFill>
                  <a:srgbClr val="2D3B45"/>
                </a:solidFill>
              </a:rPr>
              <a:t>250%</a:t>
            </a:r>
            <a:r>
              <a:rPr lang="en-US" sz="1000" dirty="0" smtClean="0">
                <a:solidFill>
                  <a:srgbClr val="2D3B45"/>
                </a:solidFill>
              </a:rPr>
              <a:t> profitability ratio out of a project we invest in. We define the profitability ratio below.</a:t>
            </a:r>
          </a:p>
          <a:p>
            <a:pPr marL="0" indent="0">
              <a:buNone/>
            </a:pPr>
            <a:endParaRPr lang="tr-TR" sz="1400" b="1" dirty="0" smtClean="0">
              <a:solidFill>
                <a:srgbClr val="2D3B45"/>
              </a:solidFill>
            </a:endParaRPr>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11" name="Content Placeholder 2"/>
          <p:cNvSpPr txBox="1">
            <a:spLocks/>
          </p:cNvSpPr>
          <p:nvPr/>
        </p:nvSpPr>
        <p:spPr>
          <a:xfrm>
            <a:off x="800099" y="3136106"/>
            <a:ext cx="7908131" cy="1493044"/>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endParaRPr lang="en-US" sz="1000" dirty="0">
              <a:solidFill>
                <a:srgbClr val="2D3B45"/>
              </a:solidFill>
            </a:endParaRPr>
          </a:p>
        </p:txBody>
      </p:sp>
      <p:pic>
        <p:nvPicPr>
          <p:cNvPr id="13" name="Google Shape;93;p18" descr="{&quot;font&quot;:{&quot;size&quot;:12.000000321804135,&quot;color&quot;:null,&quot;family&quot;:&quot;Arial&quot;},&quot;code&quot;:&quot;$Profitability Ratio\\,=\\,\\binom{Gross Revenue - Budget}{Budget}$&quot;,&quot;type&quot;:&quot;$&quot;,&quot;id&quot;:&quot;1&quot;,&quot;ts&quot;:1599850167695,&quot;cs&quot;:&quot;6B8/CtidlCW2g76jZA1dcQ==&quot;,&quot;size&quot;:{&quot;width&quot;:341.0001433965728,&quot;height&quot;:27.000011353980838}}"/>
          <p:cNvPicPr preferRelativeResize="0"/>
          <p:nvPr/>
        </p:nvPicPr>
        <p:blipFill>
          <a:blip r:embed="rId3">
            <a:alphaModFix/>
          </a:blip>
          <a:stretch>
            <a:fillRect/>
          </a:stretch>
        </p:blipFill>
        <p:spPr>
          <a:xfrm>
            <a:off x="2506917" y="2643188"/>
            <a:ext cx="4494494" cy="355869"/>
          </a:xfrm>
          <a:prstGeom prst="rect">
            <a:avLst/>
          </a:prstGeom>
          <a:noFill/>
          <a:ln>
            <a:noFill/>
          </a:ln>
        </p:spPr>
      </p:pic>
      <p:cxnSp>
        <p:nvCxnSpPr>
          <p:cNvPr id="6" name="Straight Connector 5"/>
          <p:cNvCxnSpPr/>
          <p:nvPr/>
        </p:nvCxnSpPr>
        <p:spPr>
          <a:xfrm>
            <a:off x="5072063" y="2816122"/>
            <a:ext cx="1800225" cy="0"/>
          </a:xfrm>
          <a:prstGeom prst="line">
            <a:avLst/>
          </a:prstGeom>
        </p:spPr>
        <p:style>
          <a:lnRef idx="1">
            <a:schemeClr val="dk1"/>
          </a:lnRef>
          <a:fillRef idx="0">
            <a:schemeClr val="dk1"/>
          </a:fillRef>
          <a:effectRef idx="0">
            <a:schemeClr val="dk1"/>
          </a:effectRef>
          <a:fontRef idx="minor">
            <a:schemeClr val="tx1"/>
          </a:fontRef>
        </p:style>
      </p:cxnSp>
      <p:sp>
        <p:nvSpPr>
          <p:cNvPr id="17" name="Title 5"/>
          <p:cNvSpPr txBox="1">
            <a:spLocks/>
          </p:cNvSpPr>
          <p:nvPr/>
        </p:nvSpPr>
        <p:spPr>
          <a:xfrm>
            <a:off x="800099" y="347024"/>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1.1. Determining Business Objectives</a:t>
            </a:r>
            <a:r>
              <a:rPr lang="en-US" sz="1400" i="1" dirty="0" smtClean="0"/>
              <a:t/>
            </a:r>
            <a:br>
              <a:rPr lang="en-US" sz="1400" i="1" dirty="0" smtClean="0"/>
            </a:br>
            <a:r>
              <a:rPr lang="tr-TR" sz="1800" b="1" dirty="0" smtClean="0"/>
              <a:t>Business Success Criteria</a:t>
            </a:r>
            <a:endParaRPr lang="en-US" sz="1800" b="1" dirty="0"/>
          </a:p>
        </p:txBody>
      </p:sp>
    </p:spTree>
    <p:extLst>
      <p:ext uri="{BB962C8B-B14F-4D97-AF65-F5344CB8AC3E}">
        <p14:creationId xmlns:p14="http://schemas.microsoft.com/office/powerpoint/2010/main" val="4373455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0100" y="1577340"/>
            <a:ext cx="2393156" cy="1923098"/>
          </a:xfrm>
        </p:spPr>
        <p:txBody>
          <a:bodyPr/>
          <a:lstStyle/>
          <a:p>
            <a:pPr marL="0" indent="0">
              <a:buNone/>
            </a:pPr>
            <a:r>
              <a:rPr lang="tr-TR" sz="1400" b="1" dirty="0" smtClean="0">
                <a:solidFill>
                  <a:srgbClr val="2D3B45"/>
                </a:solidFill>
              </a:rPr>
              <a:t>Personnel</a:t>
            </a:r>
          </a:p>
          <a:p>
            <a:r>
              <a:rPr lang="en-US" sz="1000" dirty="0" smtClean="0">
                <a:solidFill>
                  <a:srgbClr val="2D3B45"/>
                </a:solidFill>
              </a:rPr>
              <a:t>IT Professionals</a:t>
            </a:r>
            <a:endParaRPr lang="tr-TR" sz="1000" dirty="0" smtClean="0">
              <a:solidFill>
                <a:srgbClr val="2D3B45"/>
              </a:solidFill>
            </a:endParaRPr>
          </a:p>
          <a:p>
            <a:r>
              <a:rPr lang="en-US" sz="1000" dirty="0" smtClean="0">
                <a:solidFill>
                  <a:srgbClr val="2D3B45"/>
                </a:solidFill>
              </a:rPr>
              <a:t>Data Scientists</a:t>
            </a:r>
            <a:endParaRPr lang="tr-TR" sz="1000" dirty="0" smtClean="0">
              <a:solidFill>
                <a:srgbClr val="2D3B45"/>
              </a:solidFill>
            </a:endParaRPr>
          </a:p>
          <a:p>
            <a:r>
              <a:rPr lang="en-US" sz="1000" dirty="0" smtClean="0">
                <a:solidFill>
                  <a:srgbClr val="2D3B45"/>
                </a:solidFill>
              </a:rPr>
              <a:t>Data Analysts</a:t>
            </a:r>
            <a:endParaRPr lang="tr-TR" sz="1000" dirty="0" smtClean="0">
              <a:solidFill>
                <a:srgbClr val="2D3B45"/>
              </a:solidFill>
            </a:endParaRPr>
          </a:p>
          <a:p>
            <a:r>
              <a:rPr lang="en-US" sz="1000" dirty="0" smtClean="0">
                <a:solidFill>
                  <a:srgbClr val="2D3B45"/>
                </a:solidFill>
              </a:rPr>
              <a:t>Data Engineers</a:t>
            </a:r>
            <a:endParaRPr lang="tr-TR" sz="1000" dirty="0" smtClean="0">
              <a:solidFill>
                <a:srgbClr val="2D3B45"/>
              </a:solidFill>
            </a:endParaRPr>
          </a:p>
          <a:p>
            <a:r>
              <a:rPr lang="en-US" sz="1000" dirty="0" smtClean="0">
                <a:solidFill>
                  <a:srgbClr val="2D3B45"/>
                </a:solidFill>
              </a:rPr>
              <a:t>Testers</a:t>
            </a:r>
            <a:endParaRPr lang="en-US" sz="1000" dirty="0">
              <a:solidFill>
                <a:srgbClr val="2D3B45"/>
              </a:solidFill>
            </a:endParaRPr>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6</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10" name="Content Placeholder 2"/>
          <p:cNvSpPr txBox="1">
            <a:spLocks/>
          </p:cNvSpPr>
          <p:nvPr/>
        </p:nvSpPr>
        <p:spPr>
          <a:xfrm>
            <a:off x="3557586" y="1577340"/>
            <a:ext cx="2393156" cy="1923098"/>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Data</a:t>
            </a:r>
          </a:p>
          <a:p>
            <a:pPr>
              <a:lnSpc>
                <a:spcPct val="150000"/>
              </a:lnSpc>
            </a:pPr>
            <a:r>
              <a:rPr lang="en-US" sz="1000" dirty="0">
                <a:solidFill>
                  <a:srgbClr val="2D3B45"/>
                </a:solidFill>
              </a:rPr>
              <a:t>Types: csv, </a:t>
            </a:r>
            <a:r>
              <a:rPr lang="en-US" sz="1000" dirty="0" err="1">
                <a:solidFill>
                  <a:srgbClr val="2D3B45"/>
                </a:solidFill>
              </a:rPr>
              <a:t>json</a:t>
            </a:r>
            <a:r>
              <a:rPr lang="en-US" sz="1000" dirty="0">
                <a:solidFill>
                  <a:srgbClr val="2D3B45"/>
                </a:solidFill>
              </a:rPr>
              <a:t>, txt, excel</a:t>
            </a:r>
          </a:p>
          <a:p>
            <a:r>
              <a:rPr lang="en-US" sz="1000" dirty="0">
                <a:solidFill>
                  <a:srgbClr val="2D3B45"/>
                </a:solidFill>
              </a:rPr>
              <a:t>Tools: Python, R</a:t>
            </a:r>
          </a:p>
        </p:txBody>
      </p:sp>
      <p:sp>
        <p:nvSpPr>
          <p:cNvPr id="11" name="Content Placeholder 2"/>
          <p:cNvSpPr txBox="1">
            <a:spLocks/>
          </p:cNvSpPr>
          <p:nvPr/>
        </p:nvSpPr>
        <p:spPr>
          <a:xfrm>
            <a:off x="6315074" y="1577340"/>
            <a:ext cx="2393156" cy="2531021"/>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None/>
            </a:pPr>
            <a:r>
              <a:rPr lang="tr-TR" sz="1400" b="1" dirty="0" smtClean="0">
                <a:solidFill>
                  <a:srgbClr val="2D3B45"/>
                </a:solidFill>
              </a:rPr>
              <a:t>Hardware &amp;</a:t>
            </a:r>
            <a:r>
              <a:rPr lang="tr-TR" sz="1400" b="1" dirty="0">
                <a:solidFill>
                  <a:srgbClr val="2D3B45"/>
                </a:solidFill>
              </a:rPr>
              <a:t> Software</a:t>
            </a:r>
            <a:endParaRPr lang="tr-TR" sz="1400" b="1" dirty="0" smtClean="0">
              <a:solidFill>
                <a:srgbClr val="2D3B45"/>
              </a:solidFill>
            </a:endParaRPr>
          </a:p>
          <a:p>
            <a:pPr>
              <a:lnSpc>
                <a:spcPct val="170000"/>
              </a:lnSpc>
            </a:pPr>
            <a:r>
              <a:rPr lang="tr-TR" sz="1000" dirty="0">
                <a:solidFill>
                  <a:srgbClr val="2D3B45"/>
                </a:solidFill>
              </a:rPr>
              <a:t>C</a:t>
            </a:r>
            <a:r>
              <a:rPr lang="fr-FR" sz="1000" dirty="0" err="1" smtClean="0">
                <a:solidFill>
                  <a:srgbClr val="2D3B45"/>
                </a:solidFill>
              </a:rPr>
              <a:t>omputers</a:t>
            </a:r>
            <a:endParaRPr lang="tr-TR" sz="1000" dirty="0" smtClean="0">
              <a:solidFill>
                <a:srgbClr val="2D3B45"/>
              </a:solidFill>
            </a:endParaRPr>
          </a:p>
          <a:p>
            <a:r>
              <a:rPr lang="tr-TR" sz="1000" dirty="0">
                <a:solidFill>
                  <a:srgbClr val="2D3B45"/>
                </a:solidFill>
              </a:rPr>
              <a:t>M</a:t>
            </a:r>
            <a:r>
              <a:rPr lang="fr-FR" sz="1000" dirty="0" err="1" smtClean="0">
                <a:solidFill>
                  <a:srgbClr val="2D3B45"/>
                </a:solidFill>
              </a:rPr>
              <a:t>onitors</a:t>
            </a:r>
            <a:endParaRPr lang="tr-TR" sz="1000" dirty="0" smtClean="0">
              <a:solidFill>
                <a:srgbClr val="2D3B45"/>
              </a:solidFill>
            </a:endParaRPr>
          </a:p>
          <a:p>
            <a:r>
              <a:rPr lang="tr-TR" sz="1000" dirty="0" smtClean="0">
                <a:solidFill>
                  <a:srgbClr val="2D3B45"/>
                </a:solidFill>
              </a:rPr>
              <a:t>Github</a:t>
            </a:r>
          </a:p>
          <a:p>
            <a:r>
              <a:rPr lang="tr-TR" sz="1000" dirty="0" smtClean="0">
                <a:solidFill>
                  <a:srgbClr val="2D3B45"/>
                </a:solidFill>
              </a:rPr>
              <a:t>Anaconda Environment</a:t>
            </a:r>
          </a:p>
          <a:p>
            <a:r>
              <a:rPr lang="tr-TR" sz="1000" dirty="0" smtClean="0">
                <a:solidFill>
                  <a:srgbClr val="2D3B45"/>
                </a:solidFill>
              </a:rPr>
              <a:t>Google Drive</a:t>
            </a:r>
            <a:endParaRPr lang="fr-FR" sz="1000" dirty="0">
              <a:solidFill>
                <a:srgbClr val="2D3B45"/>
              </a:solidFill>
            </a:endParaRPr>
          </a:p>
        </p:txBody>
      </p:sp>
      <p:sp>
        <p:nvSpPr>
          <p:cNvPr id="16" name="Title 5"/>
          <p:cNvSpPr txBox="1">
            <a:spLocks/>
          </p:cNvSpPr>
          <p:nvPr/>
        </p:nvSpPr>
        <p:spPr>
          <a:xfrm>
            <a:off x="800099" y="347024"/>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1.2. Assessing the Situation</a:t>
            </a:r>
            <a:r>
              <a:rPr lang="en-US" sz="1400" i="1" dirty="0" smtClean="0"/>
              <a:t/>
            </a:r>
            <a:br>
              <a:rPr lang="en-US" sz="1400" i="1" dirty="0" smtClean="0"/>
            </a:br>
            <a:r>
              <a:rPr lang="tr-TR" sz="1800" b="1" dirty="0" smtClean="0"/>
              <a:t>Inventory of Resources</a:t>
            </a:r>
            <a:endParaRPr lang="en-US" sz="1800" b="1" dirty="0"/>
          </a:p>
        </p:txBody>
      </p:sp>
    </p:spTree>
    <p:extLst>
      <p:ext uri="{BB962C8B-B14F-4D97-AF65-F5344CB8AC3E}">
        <p14:creationId xmlns:p14="http://schemas.microsoft.com/office/powerpoint/2010/main" val="17318158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1.2. Assessing the Situation</a:t>
            </a:r>
            <a:r>
              <a:rPr lang="en-US" sz="1400" i="1" dirty="0" smtClean="0"/>
              <a:t/>
            </a:r>
            <a:br>
              <a:rPr lang="en-US" sz="1400" i="1" dirty="0" smtClean="0"/>
            </a:br>
            <a:r>
              <a:rPr lang="tr-TR" sz="1800" b="1" dirty="0" smtClean="0"/>
              <a:t>Requirements, Assumptions, and Constraints</a:t>
            </a:r>
            <a:endParaRPr lang="en-US" sz="1800" b="1" dirty="0"/>
          </a:p>
        </p:txBody>
      </p:sp>
      <p:sp>
        <p:nvSpPr>
          <p:cNvPr id="16" name="Content Placeholder 2"/>
          <p:cNvSpPr txBox="1">
            <a:spLocks/>
          </p:cNvSpPr>
          <p:nvPr/>
        </p:nvSpPr>
        <p:spPr>
          <a:xfrm>
            <a:off x="6315072" y="1586759"/>
            <a:ext cx="2393156" cy="2463209"/>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None/>
            </a:pPr>
            <a:r>
              <a:rPr lang="tr-TR" sz="1400" b="1" dirty="0" smtClean="0">
                <a:solidFill>
                  <a:srgbClr val="2D3B45"/>
                </a:solidFill>
              </a:rPr>
              <a:t>Constraints</a:t>
            </a:r>
            <a:endParaRPr lang="tr-TR" sz="1400" b="1" dirty="0">
              <a:solidFill>
                <a:srgbClr val="2D3B45"/>
              </a:solidFill>
            </a:endParaRPr>
          </a:p>
          <a:p>
            <a:pPr>
              <a:lnSpc>
                <a:spcPct val="170000"/>
              </a:lnSpc>
            </a:pPr>
            <a:r>
              <a:rPr lang="en-US" sz="1000" dirty="0">
                <a:solidFill>
                  <a:srgbClr val="2D3B45"/>
                </a:solidFill>
              </a:rPr>
              <a:t>Limited hardware due to COVID</a:t>
            </a:r>
          </a:p>
          <a:p>
            <a:pPr>
              <a:lnSpc>
                <a:spcPct val="170000"/>
              </a:lnSpc>
            </a:pPr>
            <a:r>
              <a:rPr lang="en-US" sz="1000" dirty="0">
                <a:solidFill>
                  <a:srgbClr val="2D3B45"/>
                </a:solidFill>
              </a:rPr>
              <a:t>Limited prediction accuracy</a:t>
            </a:r>
          </a:p>
        </p:txBody>
      </p:sp>
      <p:sp>
        <p:nvSpPr>
          <p:cNvPr id="3" name="Content Placeholder 2"/>
          <p:cNvSpPr>
            <a:spLocks noGrp="1"/>
          </p:cNvSpPr>
          <p:nvPr>
            <p:ph idx="1"/>
          </p:nvPr>
        </p:nvSpPr>
        <p:spPr>
          <a:xfrm>
            <a:off x="800100" y="1577340"/>
            <a:ext cx="2393156" cy="1923098"/>
          </a:xfrm>
        </p:spPr>
        <p:txBody>
          <a:bodyPr/>
          <a:lstStyle/>
          <a:p>
            <a:pPr marL="0" indent="0">
              <a:buNone/>
            </a:pPr>
            <a:r>
              <a:rPr lang="tr-TR" sz="1400" b="1" dirty="0" smtClean="0">
                <a:solidFill>
                  <a:srgbClr val="2D3B45"/>
                </a:solidFill>
              </a:rPr>
              <a:t>Requirements</a:t>
            </a:r>
          </a:p>
          <a:p>
            <a:pPr>
              <a:lnSpc>
                <a:spcPct val="150000"/>
              </a:lnSpc>
            </a:pPr>
            <a:r>
              <a:rPr lang="en-US" sz="1000" dirty="0">
                <a:solidFill>
                  <a:srgbClr val="2D3B45"/>
                </a:solidFill>
              </a:rPr>
              <a:t>Target </a:t>
            </a:r>
            <a:r>
              <a:rPr lang="en-US" sz="1000" dirty="0" smtClean="0">
                <a:solidFill>
                  <a:srgbClr val="2D3B45"/>
                </a:solidFill>
              </a:rPr>
              <a:t>Group: Film producers, film directors and film studios</a:t>
            </a:r>
            <a:endParaRPr lang="tr-TR" sz="1000" dirty="0" smtClean="0">
              <a:solidFill>
                <a:srgbClr val="2D3B45"/>
              </a:solidFill>
            </a:endParaRPr>
          </a:p>
          <a:p>
            <a:pPr>
              <a:lnSpc>
                <a:spcPct val="150000"/>
              </a:lnSpc>
            </a:pPr>
            <a:r>
              <a:rPr lang="tr-TR" sz="1000" dirty="0" smtClean="0">
                <a:solidFill>
                  <a:srgbClr val="2D3B45"/>
                </a:solidFill>
              </a:rPr>
              <a:t>Data Availability</a:t>
            </a:r>
            <a:endParaRPr lang="en-US" sz="1000" dirty="0">
              <a:solidFill>
                <a:srgbClr val="2D3B45"/>
              </a:solidFill>
            </a:endParaRPr>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7</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sp>
        <p:nvSpPr>
          <p:cNvPr id="10" name="Content Placeholder 2"/>
          <p:cNvSpPr txBox="1">
            <a:spLocks/>
          </p:cNvSpPr>
          <p:nvPr/>
        </p:nvSpPr>
        <p:spPr>
          <a:xfrm>
            <a:off x="3557586" y="1577340"/>
            <a:ext cx="2393156" cy="1923098"/>
          </a:xfrm>
          <a:prstGeom prst="rect">
            <a:avLst/>
          </a:prstGeom>
        </p:spPr>
        <p:txBody>
          <a:bodyPr vert="horz" lIns="91440" tIns="45720" rIns="91440" bIns="45720" rtlCol="0">
            <a:norm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Assumptions</a:t>
            </a:r>
          </a:p>
          <a:p>
            <a:pPr>
              <a:lnSpc>
                <a:spcPct val="150000"/>
              </a:lnSpc>
            </a:pPr>
            <a:r>
              <a:rPr lang="en-US" sz="1000" dirty="0">
                <a:solidFill>
                  <a:srgbClr val="2D3B45"/>
                </a:solidFill>
              </a:rPr>
              <a:t>Accurate and based on yearly information</a:t>
            </a:r>
          </a:p>
          <a:p>
            <a:pPr>
              <a:lnSpc>
                <a:spcPct val="150000"/>
              </a:lnSpc>
            </a:pPr>
            <a:r>
              <a:rPr lang="en-US" sz="1000" dirty="0">
                <a:solidFill>
                  <a:srgbClr val="2D3B45"/>
                </a:solidFill>
              </a:rPr>
              <a:t>Available in various </a:t>
            </a:r>
            <a:r>
              <a:rPr lang="en-US" sz="1000" dirty="0" smtClean="0">
                <a:solidFill>
                  <a:srgbClr val="2D3B45"/>
                </a:solidFill>
              </a:rPr>
              <a:t>formats</a:t>
            </a:r>
            <a:endParaRPr lang="en-US" sz="1000" dirty="0">
              <a:solidFill>
                <a:srgbClr val="2D3B45"/>
              </a:solidFill>
            </a:endParaRPr>
          </a:p>
        </p:txBody>
      </p:sp>
    </p:spTree>
    <p:extLst>
      <p:ext uri="{BB962C8B-B14F-4D97-AF65-F5344CB8AC3E}">
        <p14:creationId xmlns:p14="http://schemas.microsoft.com/office/powerpoint/2010/main" val="26637330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1.2. Assessing the Situation</a:t>
            </a:r>
            <a:r>
              <a:rPr lang="en-US" sz="1400" i="1" dirty="0" smtClean="0"/>
              <a:t/>
            </a:r>
            <a:br>
              <a:rPr lang="en-US" sz="1400" i="1" dirty="0" smtClean="0"/>
            </a:br>
            <a:r>
              <a:rPr lang="tr-TR" sz="1800" b="1" dirty="0" smtClean="0"/>
              <a:t>Risks and Contingencies</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1" name="Table 10"/>
          <p:cNvGraphicFramePr>
            <a:graphicFrameLocks noGrp="1"/>
          </p:cNvGraphicFramePr>
          <p:nvPr>
            <p:extLst>
              <p:ext uri="{D42A27DB-BD31-4B8C-83A1-F6EECF244321}">
                <p14:modId xmlns:p14="http://schemas.microsoft.com/office/powerpoint/2010/main" val="769543499"/>
              </p:ext>
            </p:extLst>
          </p:nvPr>
        </p:nvGraphicFramePr>
        <p:xfrm>
          <a:off x="1717102" y="1325482"/>
          <a:ext cx="6074121" cy="3032760"/>
        </p:xfrm>
        <a:graphic>
          <a:graphicData uri="http://schemas.openxmlformats.org/drawingml/2006/table">
            <a:tbl>
              <a:tblPr firstRow="1" bandRow="1">
                <a:tableStyleId>{2D5ABB26-0587-4C30-8999-92F81FD0307C}</a:tableStyleId>
              </a:tblPr>
              <a:tblGrid>
                <a:gridCol w="2024707">
                  <a:extLst>
                    <a:ext uri="{9D8B030D-6E8A-4147-A177-3AD203B41FA5}">
                      <a16:colId xmlns:a16="http://schemas.microsoft.com/office/drawing/2014/main" val="528355899"/>
                    </a:ext>
                  </a:extLst>
                </a:gridCol>
                <a:gridCol w="2024707">
                  <a:extLst>
                    <a:ext uri="{9D8B030D-6E8A-4147-A177-3AD203B41FA5}">
                      <a16:colId xmlns:a16="http://schemas.microsoft.com/office/drawing/2014/main" val="992510624"/>
                    </a:ext>
                  </a:extLst>
                </a:gridCol>
                <a:gridCol w="2024707">
                  <a:extLst>
                    <a:ext uri="{9D8B030D-6E8A-4147-A177-3AD203B41FA5}">
                      <a16:colId xmlns:a16="http://schemas.microsoft.com/office/drawing/2014/main" val="2847334798"/>
                    </a:ext>
                  </a:extLst>
                </a:gridCol>
              </a:tblGrid>
              <a:tr h="370840">
                <a:tc>
                  <a:txBody>
                    <a:bodyPr/>
                    <a:lstStyle/>
                    <a:p>
                      <a:pPr algn="l"/>
                      <a:r>
                        <a:rPr lang="tr-TR" sz="900" b="1" dirty="0" smtClean="0">
                          <a:solidFill>
                            <a:srgbClr val="2D3B45"/>
                          </a:solidFill>
                        </a:rPr>
                        <a:t>Risk</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Type</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Contingency</a:t>
                      </a:r>
                      <a:r>
                        <a:rPr lang="tr-TR" sz="900" b="1" baseline="0" dirty="0" smtClean="0">
                          <a:solidFill>
                            <a:srgbClr val="2D3B45"/>
                          </a:solidFill>
                        </a:rPr>
                        <a:t> Plan</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algn="l"/>
                      <a:r>
                        <a:rPr lang="tr-TR" sz="900" dirty="0" smtClean="0">
                          <a:solidFill>
                            <a:srgbClr val="2D3B45"/>
                          </a:solidFill>
                        </a:rPr>
                        <a:t>Too few projects to prefer so that even though</a:t>
                      </a:r>
                      <a:r>
                        <a:rPr lang="tr-TR" sz="900" baseline="0" dirty="0" smtClean="0">
                          <a:solidFill>
                            <a:srgbClr val="2D3B45"/>
                          </a:solidFill>
                        </a:rPr>
                        <a:t> our prediction works fine, we may not find a good project to invest in.</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 Business Risk</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Select</a:t>
                      </a:r>
                      <a:r>
                        <a:rPr lang="tr-TR" sz="900" baseline="0" dirty="0" smtClean="0">
                          <a:solidFill>
                            <a:srgbClr val="2D3B45"/>
                          </a:solidFill>
                        </a:rPr>
                        <a:t> multiple low-profit movie projects</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3168985962"/>
                  </a:ext>
                </a:extLst>
              </a:tr>
              <a:tr h="370840">
                <a:tc>
                  <a:txBody>
                    <a:bodyPr/>
                    <a:lstStyle/>
                    <a:p>
                      <a:pPr algn="l"/>
                      <a:r>
                        <a:rPr lang="tr-TR" sz="900" dirty="0" smtClean="0">
                          <a:solidFill>
                            <a:srgbClr val="2D3B45"/>
                          </a:solidFill>
                        </a:rPr>
                        <a:t>Computer</a:t>
                      </a:r>
                      <a:r>
                        <a:rPr lang="tr-TR" sz="900" baseline="0" dirty="0" smtClean="0">
                          <a:solidFill>
                            <a:srgbClr val="2D3B45"/>
                          </a:solidFill>
                        </a:rPr>
                        <a:t> hardware may not be strong enough to mine huge amounts of data.</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Technical Risk</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Filter</a:t>
                      </a:r>
                      <a:r>
                        <a:rPr lang="tr-TR" sz="900" baseline="0" dirty="0" smtClean="0">
                          <a:solidFill>
                            <a:srgbClr val="2D3B45"/>
                          </a:solidFill>
                        </a:rPr>
                        <a:t> the data before mining it so hardware can handle.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769619334"/>
                  </a:ext>
                </a:extLst>
              </a:tr>
              <a:tr h="370840">
                <a:tc>
                  <a:txBody>
                    <a:bodyPr/>
                    <a:lstStyle/>
                    <a:p>
                      <a:pPr algn="l"/>
                      <a:r>
                        <a:rPr lang="tr-TR" sz="900" dirty="0" smtClean="0">
                          <a:solidFill>
                            <a:srgbClr val="2D3B45"/>
                          </a:solidFill>
                        </a:rPr>
                        <a:t>Data may be</a:t>
                      </a:r>
                      <a:r>
                        <a:rPr lang="tr-TR" sz="900" baseline="0" dirty="0" smtClean="0">
                          <a:solidFill>
                            <a:srgbClr val="2D3B45"/>
                          </a:solidFill>
                        </a:rPr>
                        <a:t> incorrect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Data Related Risk</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rowSpan="2">
                  <a:txBody>
                    <a:bodyPr/>
                    <a:lstStyle/>
                    <a:p>
                      <a:pPr algn="l"/>
                      <a:r>
                        <a:rPr lang="tr-TR" sz="900" dirty="0" smtClean="0">
                          <a:solidFill>
                            <a:srgbClr val="2D3B45"/>
                          </a:solidFill>
                        </a:rPr>
                        <a:t>Switch to new datasets</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541854517"/>
                  </a:ext>
                </a:extLst>
              </a:tr>
              <a:tr h="370840">
                <a:tc>
                  <a:txBody>
                    <a:bodyPr/>
                    <a:lstStyle/>
                    <a:p>
                      <a:pPr algn="l"/>
                      <a:r>
                        <a:rPr lang="tr-TR" sz="900" dirty="0" smtClean="0">
                          <a:solidFill>
                            <a:srgbClr val="2D3B45"/>
                          </a:solidFill>
                        </a:rPr>
                        <a:t>Data</a:t>
                      </a:r>
                      <a:r>
                        <a:rPr lang="tr-TR" sz="900" baseline="0" dirty="0" smtClean="0">
                          <a:solidFill>
                            <a:srgbClr val="2D3B45"/>
                          </a:solidFill>
                        </a:rPr>
                        <a:t> may be protected</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tr-TR" sz="900" dirty="0" smtClean="0">
                          <a:solidFill>
                            <a:srgbClr val="2D3B45"/>
                          </a:solidFill>
                        </a:rPr>
                        <a:t>Data Related Risk</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vMerge="1">
                  <a:txBody>
                    <a:bodyPr/>
                    <a:lstStyle/>
                    <a:p>
                      <a:pPr algn="l"/>
                      <a:endParaRPr lang="tr-TR" sz="10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865708261"/>
                  </a:ext>
                </a:extLst>
              </a:tr>
              <a:tr h="370840">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tr-TR" sz="900" dirty="0" smtClean="0">
                          <a:solidFill>
                            <a:srgbClr val="2D3B45"/>
                          </a:solidFill>
                        </a:rPr>
                        <a:t>Mining</a:t>
                      </a:r>
                      <a:r>
                        <a:rPr lang="tr-TR" sz="900" baseline="0" dirty="0" smtClean="0">
                          <a:solidFill>
                            <a:srgbClr val="2D3B45"/>
                          </a:solidFill>
                        </a:rPr>
                        <a:t> environment may not be compatible among team members</a:t>
                      </a:r>
                      <a:endParaRPr lang="tr-TR" sz="900" dirty="0" smtClean="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lang="tr-TR" sz="900" dirty="0" smtClean="0">
                          <a:solidFill>
                            <a:srgbClr val="2D3B45"/>
                          </a:solidFill>
                        </a:rPr>
                        <a:t>Technical</a:t>
                      </a:r>
                      <a:r>
                        <a:rPr lang="tr-TR" sz="900" baseline="0" dirty="0" smtClean="0">
                          <a:solidFill>
                            <a:srgbClr val="2D3B45"/>
                          </a:solidFill>
                        </a:rPr>
                        <a:t> Risk</a:t>
                      </a:r>
                      <a:endParaRPr lang="tr-TR" sz="900" dirty="0" smtClean="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Setup</a:t>
                      </a:r>
                      <a:r>
                        <a:rPr lang="tr-TR" sz="900" baseline="0" dirty="0" smtClean="0">
                          <a:solidFill>
                            <a:srgbClr val="2D3B45"/>
                          </a:solidFill>
                        </a:rPr>
                        <a:t> an external environment before starting to project that is available for every member’s use</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032316253"/>
                  </a:ext>
                </a:extLst>
              </a:tr>
            </a:tbl>
          </a:graphicData>
        </a:graphic>
      </p:graphicFrame>
    </p:spTree>
    <p:extLst>
      <p:ext uri="{BB962C8B-B14F-4D97-AF65-F5344CB8AC3E}">
        <p14:creationId xmlns:p14="http://schemas.microsoft.com/office/powerpoint/2010/main" val="39722064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5"/>
          <p:cNvSpPr txBox="1">
            <a:spLocks/>
          </p:cNvSpPr>
          <p:nvPr/>
        </p:nvSpPr>
        <p:spPr>
          <a:xfrm>
            <a:off x="800098" y="347023"/>
            <a:ext cx="7908131" cy="788831"/>
          </a:xfrm>
          <a:prstGeom prst="rect">
            <a:avLst/>
          </a:prstGeom>
        </p:spPr>
        <p:txBody>
          <a:bodyPr vert="horz" lIns="91440" tIns="45720" rIns="91440" bIns="45720" rtlCol="0" anchor="t">
            <a:normAutofit lnSpcReduction="10000"/>
          </a:bodyPr>
          <a:lstStyle>
            <a:lvl1pPr algn="l" defTabSz="685800" rtl="0" eaLnBrk="1" latinLnBrk="0" hangingPunct="1">
              <a:lnSpc>
                <a:spcPct val="90000"/>
              </a:lnSpc>
              <a:spcBef>
                <a:spcPct val="0"/>
              </a:spcBef>
              <a:buNone/>
              <a:defRPr lang="en-US" sz="3600" kern="1200" cap="none" spc="0" baseline="0" dirty="0">
                <a:solidFill>
                  <a:schemeClr val="tx1">
                    <a:lumMod val="85000"/>
                    <a:lumOff val="15000"/>
                  </a:schemeClr>
                </a:solidFill>
                <a:effectLst/>
                <a:latin typeface="+mj-lt"/>
                <a:ea typeface="+mn-ea"/>
                <a:cs typeface="+mn-cs"/>
              </a:defRPr>
            </a:lvl1pPr>
          </a:lstStyle>
          <a:p>
            <a:pPr>
              <a:lnSpc>
                <a:spcPct val="150000"/>
              </a:lnSpc>
              <a:spcBef>
                <a:spcPts val="0"/>
              </a:spcBef>
              <a:buClrTx/>
              <a:buFontTx/>
            </a:pPr>
            <a:r>
              <a:rPr lang="tr-TR" sz="1400" i="1" dirty="0" smtClean="0"/>
              <a:t>1.2. Assessing the Situation</a:t>
            </a:r>
            <a:r>
              <a:rPr lang="en-US" sz="1400" i="1" dirty="0" smtClean="0"/>
              <a:t/>
            </a:r>
            <a:br>
              <a:rPr lang="en-US" sz="1400" i="1" dirty="0" smtClean="0"/>
            </a:br>
            <a:r>
              <a:rPr lang="tr-TR" sz="1800" b="1" dirty="0" smtClean="0"/>
              <a:t>Terminology</a:t>
            </a:r>
            <a:endParaRPr lang="en-US" sz="1800" b="1" dirty="0"/>
          </a:p>
        </p:txBody>
      </p:sp>
      <p:sp>
        <p:nvSpPr>
          <p:cNvPr id="4" name="Date Placeholder 3"/>
          <p:cNvSpPr>
            <a:spLocks noGrp="1"/>
          </p:cNvSpPr>
          <p:nvPr>
            <p:ph type="dt" sz="half" idx="10"/>
          </p:nvPr>
        </p:nvSpPr>
        <p:spPr/>
        <p:txBody>
          <a:bodyPr/>
          <a:lstStyle/>
          <a:p>
            <a:r>
              <a:rPr lang="en-US" smtClean="0"/>
              <a:t>9/12/2020</a:t>
            </a:r>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9</a:t>
            </a:fld>
            <a:endParaRPr lang="en"/>
          </a:p>
        </p:txBody>
      </p:sp>
      <p:cxnSp>
        <p:nvCxnSpPr>
          <p:cNvPr id="8" name="Straight Connector 7"/>
          <p:cNvCxnSpPr/>
          <p:nvPr/>
        </p:nvCxnSpPr>
        <p:spPr>
          <a:xfrm>
            <a:off x="800100" y="1135856"/>
            <a:ext cx="7908131" cy="0"/>
          </a:xfrm>
          <a:prstGeom prst="line">
            <a:avLst/>
          </a:prstGeom>
          <a:ln>
            <a:solidFill>
              <a:schemeClr val="tx1">
                <a:lumMod val="50000"/>
                <a:lumOff val="50000"/>
              </a:schemeClr>
            </a:solidFill>
            <a:prstDash val="dash"/>
          </a:ln>
        </p:spPr>
        <p:style>
          <a:lnRef idx="1">
            <a:schemeClr val="dk1"/>
          </a:lnRef>
          <a:fillRef idx="0">
            <a:schemeClr val="dk1"/>
          </a:fillRef>
          <a:effectRef idx="0">
            <a:schemeClr val="dk1"/>
          </a:effectRef>
          <a:fontRef idx="minor">
            <a:schemeClr val="tx1"/>
          </a:fontRef>
        </p:style>
      </p:cxnSp>
      <p:graphicFrame>
        <p:nvGraphicFramePr>
          <p:cNvPr id="11" name="Table 10"/>
          <p:cNvGraphicFramePr>
            <a:graphicFrameLocks noGrp="1"/>
          </p:cNvGraphicFramePr>
          <p:nvPr>
            <p:extLst>
              <p:ext uri="{D42A27DB-BD31-4B8C-83A1-F6EECF244321}">
                <p14:modId xmlns:p14="http://schemas.microsoft.com/office/powerpoint/2010/main" val="596899426"/>
              </p:ext>
            </p:extLst>
          </p:nvPr>
        </p:nvGraphicFramePr>
        <p:xfrm>
          <a:off x="1249548" y="1756663"/>
          <a:ext cx="3162302" cy="1651000"/>
        </p:xfrm>
        <a:graphic>
          <a:graphicData uri="http://schemas.openxmlformats.org/drawingml/2006/table">
            <a:tbl>
              <a:tblPr firstRow="1" bandRow="1">
                <a:tableStyleId>{2D5ABB26-0587-4C30-8999-92F81FD0307C}</a:tableStyleId>
              </a:tblPr>
              <a:tblGrid>
                <a:gridCol w="1581151">
                  <a:extLst>
                    <a:ext uri="{9D8B030D-6E8A-4147-A177-3AD203B41FA5}">
                      <a16:colId xmlns:a16="http://schemas.microsoft.com/office/drawing/2014/main" val="528355899"/>
                    </a:ext>
                  </a:extLst>
                </a:gridCol>
                <a:gridCol w="1581151">
                  <a:extLst>
                    <a:ext uri="{9D8B030D-6E8A-4147-A177-3AD203B41FA5}">
                      <a16:colId xmlns:a16="http://schemas.microsoft.com/office/drawing/2014/main" val="992510624"/>
                    </a:ext>
                  </a:extLst>
                </a:gridCol>
              </a:tblGrid>
              <a:tr h="370840">
                <a:tc>
                  <a:txBody>
                    <a:bodyPr/>
                    <a:lstStyle/>
                    <a:p>
                      <a:pPr algn="l"/>
                      <a:r>
                        <a:rPr lang="tr-TR" sz="900" b="1" dirty="0" smtClean="0">
                          <a:solidFill>
                            <a:srgbClr val="2D3B45"/>
                          </a:solidFill>
                        </a:rPr>
                        <a:t>Term</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Description</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algn="l"/>
                      <a:r>
                        <a:rPr lang="tr-TR" sz="900" dirty="0" smtClean="0">
                          <a:solidFill>
                            <a:srgbClr val="2D3B45"/>
                          </a:solidFill>
                        </a:rPr>
                        <a:t>Profit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A</a:t>
                      </a:r>
                      <a:r>
                        <a:rPr lang="tr-TR" sz="900" baseline="0" dirty="0" smtClean="0">
                          <a:solidFill>
                            <a:srgbClr val="2D3B45"/>
                          </a:solidFill>
                        </a:rPr>
                        <a:t> general term that indicates the difference between a revenue amount and a cost amount.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3168985962"/>
                  </a:ext>
                </a:extLst>
              </a:tr>
              <a:tr h="370840">
                <a:tc>
                  <a:txBody>
                    <a:bodyPr/>
                    <a:lstStyle/>
                    <a:p>
                      <a:pPr algn="l"/>
                      <a:r>
                        <a:rPr lang="tr-TR" sz="900" dirty="0" smtClean="0">
                          <a:solidFill>
                            <a:srgbClr val="2D3B45"/>
                          </a:solidFill>
                        </a:rPr>
                        <a:t>Profitability Ratio</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The</a:t>
                      </a:r>
                      <a:r>
                        <a:rPr lang="tr-TR" sz="900" baseline="0" dirty="0" smtClean="0">
                          <a:solidFill>
                            <a:srgbClr val="2D3B45"/>
                          </a:solidFill>
                        </a:rPr>
                        <a:t> rate at which the revenue increases with respect to the budget.</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769619334"/>
                  </a:ext>
                </a:extLst>
              </a:tr>
            </a:tbl>
          </a:graphicData>
        </a:graphic>
      </p:graphicFrame>
      <p:sp>
        <p:nvSpPr>
          <p:cNvPr id="7" name="Content Placeholder 2"/>
          <p:cNvSpPr>
            <a:spLocks noGrp="1"/>
          </p:cNvSpPr>
          <p:nvPr>
            <p:ph idx="1"/>
          </p:nvPr>
        </p:nvSpPr>
        <p:spPr>
          <a:xfrm>
            <a:off x="1249549" y="1361750"/>
            <a:ext cx="2393156" cy="274235"/>
          </a:xfrm>
        </p:spPr>
        <p:txBody>
          <a:bodyPr>
            <a:noAutofit/>
          </a:bodyPr>
          <a:lstStyle/>
          <a:p>
            <a:pPr marL="0" indent="0">
              <a:buNone/>
            </a:pPr>
            <a:r>
              <a:rPr lang="tr-TR" sz="1400" b="1" dirty="0" smtClean="0">
                <a:solidFill>
                  <a:srgbClr val="2D3B45"/>
                </a:solidFill>
              </a:rPr>
              <a:t>Business Glossary</a:t>
            </a:r>
          </a:p>
        </p:txBody>
      </p:sp>
      <p:graphicFrame>
        <p:nvGraphicFramePr>
          <p:cNvPr id="9" name="Table 8"/>
          <p:cNvGraphicFramePr>
            <a:graphicFrameLocks noGrp="1"/>
          </p:cNvGraphicFramePr>
          <p:nvPr>
            <p:extLst>
              <p:ext uri="{D42A27DB-BD31-4B8C-83A1-F6EECF244321}">
                <p14:modId xmlns:p14="http://schemas.microsoft.com/office/powerpoint/2010/main" val="4119763478"/>
              </p:ext>
            </p:extLst>
          </p:nvPr>
        </p:nvGraphicFramePr>
        <p:xfrm>
          <a:off x="5188223" y="1756663"/>
          <a:ext cx="3162302" cy="2931160"/>
        </p:xfrm>
        <a:graphic>
          <a:graphicData uri="http://schemas.openxmlformats.org/drawingml/2006/table">
            <a:tbl>
              <a:tblPr firstRow="1" bandRow="1">
                <a:tableStyleId>{2D5ABB26-0587-4C30-8999-92F81FD0307C}</a:tableStyleId>
              </a:tblPr>
              <a:tblGrid>
                <a:gridCol w="1581151">
                  <a:extLst>
                    <a:ext uri="{9D8B030D-6E8A-4147-A177-3AD203B41FA5}">
                      <a16:colId xmlns:a16="http://schemas.microsoft.com/office/drawing/2014/main" val="528355899"/>
                    </a:ext>
                  </a:extLst>
                </a:gridCol>
                <a:gridCol w="1581151">
                  <a:extLst>
                    <a:ext uri="{9D8B030D-6E8A-4147-A177-3AD203B41FA5}">
                      <a16:colId xmlns:a16="http://schemas.microsoft.com/office/drawing/2014/main" val="992510624"/>
                    </a:ext>
                  </a:extLst>
                </a:gridCol>
              </a:tblGrid>
              <a:tr h="370840">
                <a:tc>
                  <a:txBody>
                    <a:bodyPr/>
                    <a:lstStyle/>
                    <a:p>
                      <a:pPr algn="l"/>
                      <a:r>
                        <a:rPr lang="tr-TR" sz="900" b="1" dirty="0" smtClean="0">
                          <a:solidFill>
                            <a:srgbClr val="2D3B45"/>
                          </a:solidFill>
                        </a:rPr>
                        <a:t>Term</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b="1" dirty="0" smtClean="0">
                          <a:solidFill>
                            <a:srgbClr val="2D3B45"/>
                          </a:solidFill>
                        </a:rPr>
                        <a:t>Description</a:t>
                      </a:r>
                      <a:endParaRPr lang="tr-TR" sz="900" b="1"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88024351"/>
                  </a:ext>
                </a:extLst>
              </a:tr>
              <a:tr h="370840">
                <a:tc>
                  <a:txBody>
                    <a:bodyPr/>
                    <a:lstStyle/>
                    <a:p>
                      <a:pPr algn="l"/>
                      <a:r>
                        <a:rPr lang="tr-TR" sz="900" dirty="0" smtClean="0">
                          <a:solidFill>
                            <a:srgbClr val="2D3B45"/>
                          </a:solidFill>
                        </a:rPr>
                        <a:t>Accuracy</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R</a:t>
                      </a:r>
                      <a:r>
                        <a:rPr lang="en-US" sz="900" dirty="0" err="1" smtClean="0">
                          <a:solidFill>
                            <a:srgbClr val="2D3B45"/>
                          </a:solidFill>
                        </a:rPr>
                        <a:t>efers</a:t>
                      </a:r>
                      <a:r>
                        <a:rPr lang="en-US" sz="900" dirty="0" smtClean="0">
                          <a:solidFill>
                            <a:srgbClr val="2D3B45"/>
                          </a:solidFill>
                        </a:rPr>
                        <a:t> to the degree of fit between the model and the data.</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3168985962"/>
                  </a:ext>
                </a:extLst>
              </a:tr>
              <a:tr h="370840">
                <a:tc>
                  <a:txBody>
                    <a:bodyPr/>
                    <a:lstStyle/>
                    <a:p>
                      <a:pPr algn="l"/>
                      <a:r>
                        <a:rPr lang="tr-TR" sz="900" dirty="0" smtClean="0">
                          <a:solidFill>
                            <a:srgbClr val="2D3B45"/>
                          </a:solidFill>
                        </a:rPr>
                        <a:t>Precision</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A</a:t>
                      </a:r>
                      <a:r>
                        <a:rPr lang="en-US" sz="900" dirty="0" smtClean="0">
                          <a:solidFill>
                            <a:srgbClr val="2D3B45"/>
                          </a:solidFill>
                        </a:rPr>
                        <a:t> measure of how variable the estimate would be over other similar data sets.</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1504111722"/>
                  </a:ext>
                </a:extLst>
              </a:tr>
              <a:tr h="370840">
                <a:tc>
                  <a:txBody>
                    <a:bodyPr/>
                    <a:lstStyle/>
                    <a:p>
                      <a:pPr algn="l"/>
                      <a:r>
                        <a:rPr lang="tr-TR" sz="900" dirty="0" smtClean="0">
                          <a:solidFill>
                            <a:srgbClr val="2D3B45"/>
                          </a:solidFill>
                        </a:rPr>
                        <a:t>Clustering</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en-US" sz="900" dirty="0" smtClean="0">
                          <a:solidFill>
                            <a:srgbClr val="2D3B45"/>
                          </a:solidFill>
                        </a:rPr>
                        <a:t>Clustering algorithms find groups of items that are similar.</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769619334"/>
                  </a:ext>
                </a:extLst>
              </a:tr>
              <a:tr h="370840">
                <a:tc>
                  <a:txBody>
                    <a:bodyPr/>
                    <a:lstStyle/>
                    <a:p>
                      <a:pPr algn="l"/>
                      <a:r>
                        <a:rPr lang="tr-TR" sz="900" dirty="0" smtClean="0">
                          <a:solidFill>
                            <a:srgbClr val="2D3B45"/>
                          </a:solidFill>
                        </a:rPr>
                        <a:t>Classification</a:t>
                      </a:r>
                      <a:endParaRPr lang="tr-TR" sz="900" dirty="0">
                        <a:solidFill>
                          <a:srgbClr val="2D3B45"/>
                        </a:solidFill>
                      </a:endParaRP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tc>
                  <a:txBody>
                    <a:bodyPr/>
                    <a:lstStyle/>
                    <a:p>
                      <a:pPr algn="l"/>
                      <a:r>
                        <a:rPr lang="tr-TR" sz="900" dirty="0" smtClean="0">
                          <a:solidFill>
                            <a:srgbClr val="2D3B45"/>
                          </a:solidFill>
                        </a:rPr>
                        <a:t>P</a:t>
                      </a:r>
                      <a:r>
                        <a:rPr lang="en-US" sz="900" dirty="0" err="1" smtClean="0">
                          <a:solidFill>
                            <a:srgbClr val="2D3B45"/>
                          </a:solidFill>
                        </a:rPr>
                        <a:t>roblem</a:t>
                      </a:r>
                      <a:r>
                        <a:rPr lang="en-US" sz="900" dirty="0" smtClean="0">
                          <a:solidFill>
                            <a:srgbClr val="2D3B45"/>
                          </a:solidFill>
                        </a:rPr>
                        <a:t> of attempting to predict the category of categorical data by building a model based on some predictor variables.</a:t>
                      </a:r>
                    </a:p>
                  </a:txBody>
                  <a:tcPr anchor="ctr">
                    <a:lnL w="3175" cap="flat" cmpd="sng" algn="ctr">
                      <a:solidFill>
                        <a:schemeClr val="tx1"/>
                      </a:solidFill>
                      <a:prstDash val="dash"/>
                      <a:round/>
                      <a:headEnd type="none" w="med" len="med"/>
                      <a:tailEnd type="none" w="med" len="med"/>
                    </a:lnL>
                    <a:lnR w="3175" cap="flat" cmpd="sng" algn="ctr">
                      <a:solidFill>
                        <a:schemeClr val="tx1"/>
                      </a:solidFill>
                      <a:prstDash val="dash"/>
                      <a:round/>
                      <a:headEnd type="none" w="med" len="med"/>
                      <a:tailEnd type="none" w="med" len="med"/>
                    </a:lnR>
                    <a:lnT w="3175" cap="flat" cmpd="sng" algn="ctr">
                      <a:solidFill>
                        <a:schemeClr val="tx1"/>
                      </a:solidFill>
                      <a:prstDash val="dash"/>
                      <a:round/>
                      <a:headEnd type="none" w="med" len="med"/>
                      <a:tailEnd type="none" w="med" len="med"/>
                    </a:lnT>
                    <a:lnB w="3175" cap="flat" cmpd="sng" algn="ctr">
                      <a:solidFill>
                        <a:schemeClr val="tx1"/>
                      </a:solidFill>
                      <a:prstDash val="dash"/>
                      <a:round/>
                      <a:headEnd type="none" w="med" len="med"/>
                      <a:tailEnd type="none" w="med" len="med"/>
                    </a:lnB>
                  </a:tcPr>
                </a:tc>
                <a:extLst>
                  <a:ext uri="{0D108BD9-81ED-4DB2-BD59-A6C34878D82A}">
                    <a16:rowId xmlns:a16="http://schemas.microsoft.com/office/drawing/2014/main" val="2963495759"/>
                  </a:ext>
                </a:extLst>
              </a:tr>
            </a:tbl>
          </a:graphicData>
        </a:graphic>
      </p:graphicFrame>
      <p:sp>
        <p:nvSpPr>
          <p:cNvPr id="10" name="Content Placeholder 2"/>
          <p:cNvSpPr txBox="1">
            <a:spLocks/>
          </p:cNvSpPr>
          <p:nvPr/>
        </p:nvSpPr>
        <p:spPr>
          <a:xfrm>
            <a:off x="5182011" y="1361750"/>
            <a:ext cx="2175597" cy="274235"/>
          </a:xfrm>
          <a:prstGeom prst="rect">
            <a:avLst/>
          </a:prstGeom>
        </p:spPr>
        <p:txBody>
          <a:bodyPr vert="horz" lIns="91440" tIns="45720" rIns="91440" bIns="45720" rtlCol="0">
            <a:noAutofit/>
          </a:bodyPr>
          <a:lstStyle>
            <a:lvl1pPr marL="137160" indent="-137160" algn="l" defTabSz="685800" rtl="0" eaLnBrk="1" latinLnBrk="0" hangingPunct="1">
              <a:lnSpc>
                <a:spcPct val="100000"/>
              </a:lnSpc>
              <a:spcBef>
                <a:spcPts val="675"/>
              </a:spcBef>
              <a:spcAft>
                <a:spcPts val="0"/>
              </a:spcAft>
              <a:buClr>
                <a:schemeClr val="tx1">
                  <a:lumMod val="85000"/>
                  <a:lumOff val="15000"/>
                </a:schemeClr>
              </a:buClr>
              <a:buFont typeface="Garamond" pitchFamily="18" charset="0"/>
              <a:buChar char="◦"/>
              <a:defRPr sz="1350" kern="1200">
                <a:solidFill>
                  <a:schemeClr val="tx1"/>
                </a:solidFill>
                <a:latin typeface="+mn-lt"/>
                <a:ea typeface="+mn-ea"/>
                <a:cs typeface="+mn-cs"/>
              </a:defRPr>
            </a:lvl1pPr>
            <a:lvl2pPr marL="34290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200" kern="1200">
                <a:solidFill>
                  <a:schemeClr val="tx1"/>
                </a:solidFill>
                <a:latin typeface="+mn-lt"/>
                <a:ea typeface="+mn-ea"/>
                <a:cs typeface="+mn-cs"/>
              </a:defRPr>
            </a:lvl2pPr>
            <a:lvl3pPr marL="54864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3pPr>
            <a:lvl4pPr marL="75438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4pPr>
            <a:lvl5pPr marL="960120" indent="-13716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5pPr>
            <a:lvl6pPr marL="120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6pPr>
            <a:lvl7pPr marL="142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7pPr>
            <a:lvl8pPr marL="1650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8pPr>
            <a:lvl9pPr marL="1875000" indent="-171450" algn="l" defTabSz="685800" rtl="0" eaLnBrk="1" latinLnBrk="0" hangingPunct="1">
              <a:lnSpc>
                <a:spcPct val="100000"/>
              </a:lnSpc>
              <a:spcBef>
                <a:spcPts val="375"/>
              </a:spcBef>
              <a:buClr>
                <a:schemeClr val="tx1">
                  <a:lumMod val="85000"/>
                  <a:lumOff val="15000"/>
                </a:schemeClr>
              </a:buClr>
              <a:buFont typeface="Garamond" pitchFamily="18" charset="0"/>
              <a:buChar char="◦"/>
              <a:defRPr sz="1050" kern="1200">
                <a:solidFill>
                  <a:schemeClr val="tx1"/>
                </a:solidFill>
                <a:latin typeface="+mn-lt"/>
                <a:ea typeface="+mn-ea"/>
                <a:cs typeface="+mn-cs"/>
              </a:defRPr>
            </a:lvl9pPr>
          </a:lstStyle>
          <a:p>
            <a:pPr marL="0" indent="0">
              <a:buFont typeface="Garamond" pitchFamily="18" charset="0"/>
              <a:buNone/>
            </a:pPr>
            <a:r>
              <a:rPr lang="tr-TR" sz="1400" b="1" dirty="0" smtClean="0">
                <a:solidFill>
                  <a:srgbClr val="2D3B45"/>
                </a:solidFill>
              </a:rPr>
              <a:t>Data Mining Glossary</a:t>
            </a:r>
          </a:p>
        </p:txBody>
      </p:sp>
    </p:spTree>
    <p:extLst>
      <p:ext uri="{BB962C8B-B14F-4D97-AF65-F5344CB8AC3E}">
        <p14:creationId xmlns:p14="http://schemas.microsoft.com/office/powerpoint/2010/main" val="11059031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Custom 1">
      <a:dk1>
        <a:sysClr val="windowText" lastClr="000000"/>
      </a:dk1>
      <a:lt1>
        <a:sysClr val="window" lastClr="FFFFFF"/>
      </a:lt1>
      <a:dk2>
        <a:srgbClr val="1485A4"/>
      </a:dk2>
      <a:lt2>
        <a:srgbClr val="FFFFFF"/>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Custom 2">
      <a:majorFont>
        <a:latin typeface="Montserrat"/>
        <a:ea typeface=""/>
        <a:cs typeface=""/>
      </a:majorFont>
      <a:minorFont>
        <a:latin typeface="Montserrat"/>
        <a:ea typeface=""/>
        <a:cs typeface=""/>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TM03457510[[fn=Savon]]</Template>
  <TotalTime>177</TotalTime>
  <Words>2147</Words>
  <Application>Microsoft Office PowerPoint</Application>
  <PresentationFormat>On-screen Show (16:9)</PresentationFormat>
  <Paragraphs>321</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Garamond</vt:lpstr>
      <vt:lpstr>Montserrat</vt:lpstr>
      <vt:lpstr>Savon</vt:lpstr>
      <vt:lpstr>Profıtabılıty predıctıon of Movıe projects</vt:lpstr>
      <vt:lpstr>PowerPoint Presentation</vt:lpstr>
      <vt:lpstr>If you were a producer, Which movie would you invest 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541 – dATa Mınıng - Profıtabılıty predıctıon of Movıe Projects - Assignment 1</dc:title>
  <dc:creator>User</dc:creator>
  <cp:lastModifiedBy>Oğuzhan Akan</cp:lastModifiedBy>
  <cp:revision>19</cp:revision>
  <dcterms:modified xsi:type="dcterms:W3CDTF">2020-09-12T21:19:10Z</dcterms:modified>
</cp:coreProperties>
</file>